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75" r:id="rId3"/>
    <p:sldId id="258" r:id="rId4"/>
    <p:sldId id="260" r:id="rId5"/>
    <p:sldId id="261" r:id="rId6"/>
    <p:sldId id="267" r:id="rId7"/>
    <p:sldId id="269" r:id="rId8"/>
    <p:sldId id="273" r:id="rId9"/>
    <p:sldId id="274" r:id="rId10"/>
    <p:sldId id="262" r:id="rId11"/>
    <p:sldId id="263" r:id="rId12"/>
    <p:sldId id="272" r:id="rId13"/>
    <p:sldId id="264" r:id="rId14"/>
    <p:sldId id="276" r:id="rId15"/>
    <p:sldId id="265" r:id="rId16"/>
    <p:sldId id="266" r:id="rId17"/>
    <p:sldId id="277" r:id="rId18"/>
    <p:sldId id="300" r:id="rId19"/>
    <p:sldId id="281" r:id="rId20"/>
    <p:sldId id="282" r:id="rId21"/>
    <p:sldId id="283" r:id="rId22"/>
    <p:sldId id="285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9" r:id="rId32"/>
    <p:sldId id="280" r:id="rId33"/>
    <p:sldId id="297" r:id="rId34"/>
    <p:sldId id="293" r:id="rId35"/>
    <p:sldId id="295" r:id="rId36"/>
    <p:sldId id="296" r:id="rId37"/>
    <p:sldId id="298" r:id="rId38"/>
    <p:sldId id="294" r:id="rId39"/>
    <p:sldId id="278" r:id="rId40"/>
  </p:sldIdLst>
  <p:sldSz cx="12192000" cy="6858000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S-Core Dream 4 Regular" panose="020B0503030302020204" pitchFamily="34" charset="-127"/>
      <p:regular r:id="rId43"/>
    </p:embeddedFont>
    <p:embeddedFont>
      <p:font typeface="S-Core Dream 5 Medium" panose="020B0503030302020204" pitchFamily="34" charset="-127"/>
      <p:regular r:id="rId44"/>
    </p:embeddedFont>
    <p:embeddedFont>
      <p:font typeface="S-Core Dream 8 Heavy" panose="020B0903030302020204" pitchFamily="34" charset="-127"/>
      <p:bold r:id="rId45"/>
    </p:embeddedFont>
    <p:embeddedFont>
      <p:font typeface="S-Core Dream 9 Black" panose="020B0A03030302020204" pitchFamily="34" charset="-127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에스코어 드림 1 Thin" panose="020B0403030302020204" pitchFamily="34" charset="-127"/>
      <p:regular r:id="rId49"/>
    </p:embeddedFont>
    <p:embeddedFont>
      <p:font typeface="에스코어 드림 3 Light" panose="020B0303030302020204" pitchFamily="34" charset="-127"/>
      <p:regular r:id="rId50"/>
    </p:embeddedFont>
    <p:embeddedFont>
      <p:font typeface="에스코어 드림 4 Regular" panose="020B0503030302020204" pitchFamily="34" charset="-127"/>
      <p:regular r:id="rId51"/>
    </p:embeddedFont>
    <p:embeddedFont>
      <p:font typeface="에스코어 드림 5 Medium" panose="020B0503030302020204" pitchFamily="34" charset="-127"/>
      <p:regular r:id="rId52"/>
    </p:embeddedFont>
    <p:embeddedFont>
      <p:font typeface="에스코어 드림 6 Bold" panose="020B0703030302020204" pitchFamily="34" charset="-127"/>
      <p:regular r:id="rId53"/>
      <p:bold r:id="rId54"/>
    </p:embeddedFont>
    <p:embeddedFont>
      <p:font typeface="에스코어 드림 7 ExtraBold" panose="020B0803030302020204" pitchFamily="34" charset="-127"/>
      <p:bold r:id="rId55"/>
    </p:embeddedFont>
    <p:embeddedFont>
      <p:font typeface="에스코어 드림 9 Black" panose="020B0A03030302020204" pitchFamily="34" charset="-127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0B6"/>
    <a:srgbClr val="6E8C79"/>
    <a:srgbClr val="6D7BA6"/>
    <a:srgbClr val="826397"/>
    <a:srgbClr val="B38AC0"/>
    <a:srgbClr val="8CA495"/>
    <a:srgbClr val="8A8EA6"/>
    <a:srgbClr val="666873"/>
    <a:srgbClr val="F2E8D5"/>
    <a:srgbClr val="EE6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5E55CD-76C1-408B-8EFF-AF4F2FDC2964}" v="4" dt="2021-08-19T08:22:47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66" autoAdjust="0"/>
    <p:restoredTop sz="83073" autoAdjust="0"/>
  </p:normalViewPr>
  <p:slideViewPr>
    <p:cSldViewPr snapToGrid="0">
      <p:cViewPr varScale="1">
        <p:scale>
          <a:sx n="55" d="100"/>
          <a:sy n="55" d="100"/>
        </p:scale>
        <p:origin x="750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A24C-4C28-401E-938B-D0BA860EE351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D3EC2-D53B-49D7-B6FE-EC518B19E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56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88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14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204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68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84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11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14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787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07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62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0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00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9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61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510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46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240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79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212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2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1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121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3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6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27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2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0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D3EC2-D53B-49D7-B6FE-EC518B19E49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6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658DE-C9E6-47A2-A9BA-E22FAD78D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8ED796-0374-4578-BAE3-AA7DDC866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59AD5-5D85-4B19-86F9-878C02E4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08513-20BC-40A0-A1D7-62A25BE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6A134-D8F3-4C08-9976-6AD071D5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3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6C2EE-68D6-4C17-9F07-34DB9E55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5218C4-44DD-401B-9ABF-75EEA2614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2DF7E-5F5B-4BBF-8AC3-380054F8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0601A-B5E3-489D-8BD7-2E663760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B93D0-FCA7-4B68-879D-8B703326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8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2ADE08-9740-4DFD-9875-FFE603B3D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2A7B2F-52D4-4745-A7F4-78960C0FC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46A21-071B-48D2-A22E-C0AAF3AD1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11D4E-A772-4810-A5A6-668CE2E4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74DFF-BD67-4D8E-A2BF-A9E48A41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7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591CB-BD86-4B36-9FFA-A060E9A7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1BF41-8C1C-4E00-BE7B-5931DDC5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3051C-9C90-476A-B015-9883501E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FD763-83A2-4AA5-8BA5-2F7D4E66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40A73-3F1E-4D50-88EF-437E5D11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3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CA90E-4F5C-43EC-9BAD-17EA3D71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16247-1515-4C12-B42E-57637CA2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65C9C-5C47-4593-9287-74EF54FB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44C46-51BB-4AE6-86F8-00C12A05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58596-06F3-4555-86D3-00FA8B91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3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4C56E-5BE0-431A-90EE-62FABB13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E8CCC-7F48-44DB-9C70-3652D1C26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966C44-C236-429F-BAE5-186EDD673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17FC13-EC08-4499-945F-116B7F50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03C7BD-9B36-405B-ABB4-F38FF479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A8156-786F-4374-A05A-4EC026F1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3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E214D-520E-4183-8582-C2345F1D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25EE7-ABBD-4EED-9E35-11F66940E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FDE97-0B5A-47E0-89F0-913C35A4D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161279-A03D-4337-8AF4-89B71B253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1B594A-8723-437C-A4B2-CCF7ACE25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454C3F-7C58-40F7-9C47-88E0BA2F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B0ABA0-0D77-4A3E-A142-6D2D9AD4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48DCE7-F136-4A86-9EE9-EF5D8832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3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C96BC-4B3B-4C1E-ACC4-5F0FF115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687B45-837E-47C8-B9E9-DE923362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5DA46-B5C1-4C9F-B19B-8FF608CD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A9BA5E-CE20-4814-9224-579C015B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8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ECE9FE-B059-4787-A195-3D8449EC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8FF416-9F18-4A63-B7E2-01F94E1B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E8CCD-A448-49B4-ACC9-1F3171CF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7464C-DB60-4F2E-9FD6-51ECC8B1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B1A05-1F26-4341-B04B-AE5E3CC21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3CF1D4-F470-4371-A64D-3CE142341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70A07-7CC8-465A-BC34-10DF4E73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224C59-200F-416B-BDEA-2A2A5CAC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4B6664-9B48-41F1-A68F-22D7D4F0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1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3E99-CCAF-4B8F-9082-DDE5165C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340B39-131D-4C95-A752-1997005BF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AE58B-7741-4B3E-A8AA-13AB464DE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371D62-ED5E-46FD-9704-451C5AA2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2BBCC7-5375-45D8-AC40-574D5D1E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9595C5-A82A-4C04-B909-2AD8BE82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1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4FC804-7B55-478B-A73A-3289B7CE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C0F024-CBC1-407D-A2BC-7AB48D43F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FB04E-0240-4BBF-BF02-E44955558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0E3A4-DD5C-4964-9710-0E08CD57B87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C63F21-116D-4741-87A8-6D3BBB6B4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E962C-61C0-4DC4-92AE-712C08FD2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259C5-83A8-49FE-90D8-AC3C512C3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81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ethub.bnext.com.tw/talk/%E5%AE%8C%E6%95%B4%E8%A7%A3%E6%9E%90ai%E4%BA%BA%E5%B7%A5%E6%99%BA%E6%85%A7%EF%BC%9A3%E5%A4%A7%E6%B5%AA%E6%BD%AE%EF%BC%8B3%E5%A4%A7%E6%8A%80%E8%A1%93%EF%BC%8B3%E5%A4%A7%E6%87%89%E7%94%A8%EF%BD%9C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ethub.bnext.com.tw/talk/%E5%AE%8C%E6%95%B4%E8%A7%A3%E6%9E%90ai%E4%BA%BA%E5%B7%A5%E6%99%BA%E6%85%A7%EF%BC%9A3%E5%A4%A7%E6%B5%AA%E6%BD%AE%EF%BC%8B3%E5%A4%A7%E6%8A%80%E8%A1%93%EF%BC%8B3%E5%A4%A7%E6%87%89%E7%94%A8%EF%BD%9C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ko/%EC%9C%A0%EB%9F%BD%E2%80%8B%E2%80%8B-%EC%97%B0%ED%95%A9-eu-%EB%B2%95%EC%9D%B8%EC%84%B8-%ED%99%94%EC%9E%A5-%ED%86%B5%ED%99%94-%ED%99%98%EC%9C%A8-%EB%94%B0%EC%98%B4%ED%91%9C-%ED%99%98%EC%A0%84-1493894/" TargetMode="External"/><Relationship Id="rId4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시, 표지판이(가) 표시된 사진&#10;&#10;자동 생성된 설명">
            <a:extLst>
              <a:ext uri="{FF2B5EF4-FFF2-40B4-BE49-F238E27FC236}">
                <a16:creationId xmlns:a16="http://schemas.microsoft.com/office/drawing/2014/main" id="{F39861B0-5C8D-4025-8E7A-E4674D009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" b="22379"/>
          <a:stretch/>
        </p:blipFill>
        <p:spPr>
          <a:xfrm>
            <a:off x="-1" y="0"/>
            <a:ext cx="1218961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5FBADD-C3FA-4A51-8F0B-131F0C46A0E4}"/>
              </a:ext>
            </a:extLst>
          </p:cNvPr>
          <p:cNvSpPr/>
          <p:nvPr/>
        </p:nvSpPr>
        <p:spPr>
          <a:xfrm>
            <a:off x="0" y="0"/>
            <a:ext cx="12189619" cy="685800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404D0-4389-4CC0-A65E-A66552748F00}"/>
              </a:ext>
            </a:extLst>
          </p:cNvPr>
          <p:cNvSpPr txBox="1"/>
          <p:nvPr/>
        </p:nvSpPr>
        <p:spPr>
          <a:xfrm>
            <a:off x="334803" y="1142397"/>
            <a:ext cx="114810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AE</a:t>
            </a:r>
            <a:r>
              <a:rPr lang="ko-KR" altLang="en-US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활용한 </a:t>
            </a:r>
            <a:r>
              <a:rPr lang="en-US" altLang="ko-KR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Anomaly Detection </a:t>
            </a:r>
            <a:r>
              <a:rPr lang="ko-KR" altLang="en-US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</a:t>
            </a:r>
            <a:endParaRPr lang="en-US" altLang="ko-KR" sz="42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42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 투자자의 거래량과 주가 간의 상관관계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F519A-B2BF-44CC-94A9-02E9E7CD5A84}"/>
              </a:ext>
            </a:extLst>
          </p:cNvPr>
          <p:cNvSpPr txBox="1"/>
          <p:nvPr/>
        </p:nvSpPr>
        <p:spPr>
          <a:xfrm>
            <a:off x="9224654" y="2445825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고지환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윤혜진</a:t>
            </a:r>
            <a:r>
              <a:rPr lang="en-US" altLang="ko-KR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한지우</a:t>
            </a:r>
          </a:p>
        </p:txBody>
      </p:sp>
    </p:spTree>
    <p:extLst>
      <p:ext uri="{BB962C8B-B14F-4D97-AF65-F5344CB8AC3E}">
        <p14:creationId xmlns:p14="http://schemas.microsoft.com/office/powerpoint/2010/main" val="351895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ADD2CEB-622A-469B-A664-2A25508F5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0"/>
            <a:ext cx="11826394" cy="60973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A785E4-05B5-4869-A93C-BF8BD7FAC655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9AF08-77C3-444D-A41C-23DE7981A326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566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E264A9-2546-49B2-8D59-2EB5AE4BFE3E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F848C2-4AD3-419A-BEA6-2238ED34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4942"/>
            <a:ext cx="11826394" cy="6097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055DF-1C67-40A1-AAC8-C3E723DC406E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43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145E9A-FA2B-4FDA-8154-1C1DC6781BD5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4ADAB-4648-413A-B293-BE106426E775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FF546-DFB9-4CC4-8F66-A58BC41D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11827"/>
            <a:ext cx="11826394" cy="60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E264A9-2546-49B2-8D59-2EB5AE4BFE3E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17AA3-31C8-4688-96D4-E25CF0AE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76200"/>
            <a:ext cx="11826394" cy="594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CA81B-18F1-40DA-A3B8-975F4B5A0F07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29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3DDABA-345E-4CAB-BADA-804FBCB0E1E7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6F28F-82BC-4325-B420-B01FD8F21D48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F0381-8D77-4D2B-B2BE-938FB4147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3" y="76200"/>
            <a:ext cx="11826394" cy="59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E264A9-2546-49B2-8D59-2EB5AE4BFE3E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DEF89D-45BD-4579-AADF-B4456D3E5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" y="0"/>
            <a:ext cx="11953423" cy="609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63CEC-FE60-43FE-8A3D-437E6D61A163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23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E264A9-2546-49B2-8D59-2EB5AE4BFE3E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FC66EF-AEC7-4470-8ADB-E62C5CE44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" y="0"/>
            <a:ext cx="11953423" cy="6097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63AE2-597E-4868-81A0-728A4C31E26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22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3B9474E-6A02-874F-B025-CB60B7AB4E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-1468"/>
            <a:ext cx="12272573" cy="6904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40285" y="0"/>
            <a:ext cx="12192000" cy="6904799"/>
          </a:xfrm>
          <a:prstGeom prst="rect">
            <a:avLst/>
          </a:prstGeom>
          <a:solidFill>
            <a:schemeClr val="tx1">
              <a:alpha val="754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521607" y="918425"/>
            <a:ext cx="11229357" cy="85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LSTM-</a:t>
            </a:r>
            <a:r>
              <a:rPr lang="en" altLang="ko-KR" sz="4200" spc="-150" dirty="0" err="1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AutoEncoder</a:t>
            </a:r>
            <a:r>
              <a:rPr lang="en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 for </a:t>
            </a:r>
            <a:r>
              <a:rPr lang="en-US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A</a:t>
            </a:r>
            <a:r>
              <a:rPr lang="en" altLang="ko-KR" sz="4200" spc="-150" dirty="0" err="1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nomal</a:t>
            </a:r>
            <a:r>
              <a:rPr lang="en-US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y</a:t>
            </a:r>
            <a:r>
              <a:rPr lang="en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 Detection</a:t>
            </a:r>
            <a:endParaRPr lang="ko-KR" altLang="en-US" sz="4200" spc="-150" dirty="0">
              <a:solidFill>
                <a:schemeClr val="bg1">
                  <a:lumMod val="95000"/>
                </a:schemeClr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C4795-8A28-6D40-8DC8-9EF9C0CDC045}"/>
              </a:ext>
            </a:extLst>
          </p:cNvPr>
          <p:cNvSpPr txBox="1"/>
          <p:nvPr/>
        </p:nvSpPr>
        <p:spPr>
          <a:xfrm>
            <a:off x="521607" y="2215607"/>
            <a:ext cx="10552435" cy="3723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ko-KR" altLang="en-US" sz="24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순환신경망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(RNN, recurrent neural network)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한 종류</a:t>
            </a:r>
            <a:endParaRPr lang="en-US" altLang="ko-KR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과거에 발생한 이벤트가 이후 이벤트 발생에 영향을 주는 구조</a:t>
            </a:r>
            <a:endParaRPr lang="en-US" altLang="ko-KR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시퀀스 데이터를 다루기에 매우 적합하다</a:t>
            </a:r>
            <a:endParaRPr lang="en-US" altLang="ko-KR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 프로젝트에서는 주가의 시간적 흐름을 고려하기 위해 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Sequence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다루는 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정상 데이터의 특징을 학습하는 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Autoencoder</a:t>
            </a:r>
            <a:r>
              <a:rPr lang="ko-KR" altLang="en-US" sz="2400" b="1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섞은 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 AE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알고리즘을 사용하게 되었다</a:t>
            </a:r>
            <a:endParaRPr lang="en-US" altLang="ko-KR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986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3B9474E-6A02-874F-B025-CB60B7AB4E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-1468"/>
            <a:ext cx="12272573" cy="6904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40285" y="0"/>
            <a:ext cx="12192000" cy="6904799"/>
          </a:xfrm>
          <a:prstGeom prst="rect">
            <a:avLst/>
          </a:prstGeom>
          <a:solidFill>
            <a:schemeClr val="tx1">
              <a:alpha val="754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521607" y="918425"/>
            <a:ext cx="11229357" cy="85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LSTM-</a:t>
            </a:r>
            <a:r>
              <a:rPr lang="en" altLang="ko-KR" sz="4200" spc="-150" dirty="0" err="1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AutoEncoder</a:t>
            </a:r>
            <a:r>
              <a:rPr lang="en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 for </a:t>
            </a:r>
            <a:r>
              <a:rPr lang="en-US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A</a:t>
            </a:r>
            <a:r>
              <a:rPr lang="en" altLang="ko-KR" sz="4200" spc="-150" dirty="0" err="1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nomal</a:t>
            </a:r>
            <a:r>
              <a:rPr lang="en-US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y</a:t>
            </a:r>
            <a:r>
              <a:rPr lang="en" altLang="ko-KR" sz="4200" spc="-150" dirty="0">
                <a:solidFill>
                  <a:schemeClr val="bg1">
                    <a:lumMod val="95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 Detection</a:t>
            </a:r>
            <a:endParaRPr lang="ko-KR" altLang="en-US" sz="4200" spc="-150" dirty="0">
              <a:solidFill>
                <a:schemeClr val="bg1">
                  <a:lumMod val="95000"/>
                </a:schemeClr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C4795-8A28-6D40-8DC8-9EF9C0CDC045}"/>
              </a:ext>
            </a:extLst>
          </p:cNvPr>
          <p:cNvSpPr txBox="1"/>
          <p:nvPr/>
        </p:nvSpPr>
        <p:spPr>
          <a:xfrm>
            <a:off x="679503" y="2387956"/>
            <a:ext cx="10552435" cy="291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시계열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데이터의 </a:t>
            </a:r>
            <a:r>
              <a:rPr lang="ko-KR" altLang="en-US" sz="24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이상감지는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00B0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시간적인 특성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을 고려</a:t>
            </a:r>
            <a:endParaRPr lang="en-US" altLang="ko-KR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기존의 오토인코더는 시간적 특성을 담을 수 없음 </a:t>
            </a:r>
            <a:endParaRPr lang="en-US" altLang="ko-KR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400" dirty="0">
                <a:solidFill>
                  <a:srgbClr val="00B0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LSTM </a:t>
            </a:r>
            <a:r>
              <a:rPr lang="ko-KR" altLang="en-US" sz="2400" dirty="0">
                <a:solidFill>
                  <a:srgbClr val="00B0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레이어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를 이용해 오토인코더를 구성</a:t>
            </a:r>
            <a:endParaRPr lang="en-US" altLang="ko-KR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Dense 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레이어와 </a:t>
            </a: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LSTM 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레이어를 함께 사용</a:t>
            </a:r>
            <a:r>
              <a:rPr lang="en-US" altLang="ko-KR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인코더와 </a:t>
            </a:r>
            <a:r>
              <a:rPr lang="ko-KR" altLang="en-US" sz="24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디코더에</a:t>
            </a:r>
            <a:r>
              <a:rPr lang="ko-KR" altLang="en-US" sz="2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레이어를 추가</a:t>
            </a: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392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826102" y="1355650"/>
            <a:ext cx="2281394" cy="747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Layer </a:t>
            </a:r>
            <a:r>
              <a:rPr lang="ko-KR" altLang="en-US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</a:t>
            </a:r>
            <a:endParaRPr lang="en-US" altLang="ko-KR" sz="3600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E6E5D8A-74AF-3A49-B620-F8484BF9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453" y="1049173"/>
            <a:ext cx="3581092" cy="4351338"/>
          </a:xfrm>
        </p:spPr>
      </p:pic>
    </p:spTree>
    <p:extLst>
      <p:ext uri="{BB962C8B-B14F-4D97-AF65-F5344CB8AC3E}">
        <p14:creationId xmlns:p14="http://schemas.microsoft.com/office/powerpoint/2010/main" val="420946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A62C38-C2CC-4B62-9D39-53797D94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" b="9719"/>
          <a:stretch/>
        </p:blipFill>
        <p:spPr>
          <a:xfrm>
            <a:off x="0" y="-14288"/>
            <a:ext cx="12186047" cy="6858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B54D33-36BC-42F0-A242-07510E6E34D4}"/>
              </a:ext>
            </a:extLst>
          </p:cNvPr>
          <p:cNvSpPr/>
          <p:nvPr/>
        </p:nvSpPr>
        <p:spPr>
          <a:xfrm>
            <a:off x="0" y="2943225"/>
            <a:ext cx="12189619" cy="3914775"/>
          </a:xfrm>
          <a:prstGeom prst="rect">
            <a:avLst/>
          </a:prstGeom>
          <a:gradFill>
            <a:gsLst>
              <a:gs pos="71000">
                <a:srgbClr val="000000"/>
              </a:gs>
              <a:gs pos="100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D25C3-9241-4CFB-B770-5A68BD6E2289}"/>
              </a:ext>
            </a:extLst>
          </p:cNvPr>
          <p:cNvSpPr txBox="1"/>
          <p:nvPr/>
        </p:nvSpPr>
        <p:spPr>
          <a:xfrm>
            <a:off x="352425" y="3409950"/>
            <a:ext cx="2499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300" dirty="0">
                <a:solidFill>
                  <a:schemeClr val="bg1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INDEX</a:t>
            </a:r>
            <a:endParaRPr lang="ko-KR" altLang="en-US" sz="6600" spc="-300" dirty="0">
              <a:solidFill>
                <a:schemeClr val="bg1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2E565-5A4D-460F-AA96-438D018DC535}"/>
              </a:ext>
            </a:extLst>
          </p:cNvPr>
          <p:cNvSpPr txBox="1"/>
          <p:nvPr/>
        </p:nvSpPr>
        <p:spPr>
          <a:xfrm>
            <a:off x="352425" y="4984671"/>
            <a:ext cx="26327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D7BA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</a:p>
          <a:p>
            <a:r>
              <a:rPr lang="en-US" altLang="ko-KR" sz="32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AutoEncoder</a:t>
            </a:r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D5B2D-67E2-4816-890D-4DD0B1AB1F39}"/>
              </a:ext>
            </a:extLst>
          </p:cNvPr>
          <p:cNvSpPr txBox="1"/>
          <p:nvPr/>
        </p:nvSpPr>
        <p:spPr>
          <a:xfrm>
            <a:off x="5393307" y="4984671"/>
            <a:ext cx="12501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6E8C7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LSTM</a:t>
            </a:r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C4634-77B8-4788-B877-6E056A24D8C2}"/>
              </a:ext>
            </a:extLst>
          </p:cNvPr>
          <p:cNvSpPr txBox="1"/>
          <p:nvPr/>
        </p:nvSpPr>
        <p:spPr>
          <a:xfrm>
            <a:off x="9051632" y="4984671"/>
            <a:ext cx="27879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A790B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결론 및 한계점</a:t>
            </a:r>
          </a:p>
        </p:txBody>
      </p:sp>
    </p:spTree>
    <p:extLst>
      <p:ext uri="{BB962C8B-B14F-4D97-AF65-F5344CB8AC3E}">
        <p14:creationId xmlns:p14="http://schemas.microsoft.com/office/powerpoint/2010/main" val="2360497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0" y="-19582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584200" y="287892"/>
            <a:ext cx="2281394" cy="747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Layer </a:t>
            </a:r>
            <a:r>
              <a:rPr lang="ko-KR" altLang="en-US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</a:t>
            </a:r>
            <a:endParaRPr lang="en-US" altLang="ko-KR" sz="3600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D98807-5BFB-C34B-8F5C-E2EAD431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34" y="1375144"/>
            <a:ext cx="11984666" cy="43877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Input : 30 timesteps, 1 feature (univariate) </a:t>
            </a:r>
          </a:p>
          <a:p>
            <a:pPr marL="0" indent="0">
              <a:buNone/>
            </a:pPr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Layer 1 LSTM : Outputs 128 features with 30 </a:t>
            </a:r>
            <a:r>
              <a:rPr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tiemsteps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(Since </a:t>
            </a:r>
            <a:r>
              <a:rPr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return_sequences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= True) </a:t>
            </a:r>
          </a:p>
          <a:p>
            <a:pPr marL="0" indent="0">
              <a:buNone/>
            </a:pPr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Layer2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(LSTM_1)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30 X 128 input and outputs 64 features. (since </a:t>
            </a:r>
            <a:r>
              <a:rPr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return_sequences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=False, it outputs only 1X64 size) – </a:t>
            </a:r>
          </a:p>
          <a:p>
            <a:pPr marL="0" indent="0">
              <a:buNone/>
            </a:pP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now we have encoded vector of input</a:t>
            </a:r>
          </a:p>
          <a:p>
            <a:pPr marL="0" indent="0">
              <a:buNone/>
            </a:pPr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Layer 3 : </a:t>
            </a:r>
            <a:r>
              <a:rPr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RepeatVector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is the bridge between encoder and decoder. It copies the feature vector 30 times, in this example. </a:t>
            </a:r>
          </a:p>
          <a:p>
            <a:pPr marL="0" indent="0">
              <a:buNone/>
            </a:pPr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Layer 4 (LSTM_2)</a:t>
            </a:r>
            <a:r>
              <a:rPr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Similar to Layer 3. </a:t>
            </a:r>
          </a:p>
          <a:p>
            <a:pPr marL="0" indent="0">
              <a:buNone/>
            </a:pPr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Layer 5 (LSTM_3) : Similar to Layer 1. </a:t>
            </a:r>
          </a:p>
          <a:p>
            <a:pPr marL="0" indent="0">
              <a:buNone/>
            </a:pPr>
            <a:endParaRPr lang="en-US" altLang="ko-KR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Layer 6 : </a:t>
            </a:r>
            <a:r>
              <a:rPr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TimeDistributed</a:t>
            </a:r>
            <a:r>
              <a:rPr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(30,1) Creates a vector with length equal to number of features from the previous layer (here, 128)</a:t>
            </a:r>
            <a:endParaRPr lang="ko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8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93B01B8-C47E-0D46-A698-11DC5599F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71" y="459994"/>
            <a:ext cx="8423657" cy="5429467"/>
          </a:xfrm>
        </p:spPr>
      </p:pic>
    </p:spTree>
    <p:extLst>
      <p:ext uri="{BB962C8B-B14F-4D97-AF65-F5344CB8AC3E}">
        <p14:creationId xmlns:p14="http://schemas.microsoft.com/office/powerpoint/2010/main" val="4299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DC688A7-F24D-C940-B1D5-0D7EFE1A8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32" y="569224"/>
            <a:ext cx="7499735" cy="52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8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1584767-7782-D449-8392-8AFCEBEF7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1" y="1998728"/>
            <a:ext cx="7004410" cy="16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8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0" y="-19582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55428" y="303897"/>
            <a:ext cx="6276077" cy="747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SK </a:t>
            </a:r>
            <a:r>
              <a:rPr lang="ko-KR" altLang="en-US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하이닉스 데이터로 분석하기 </a:t>
            </a:r>
            <a:endParaRPr lang="en-US" altLang="ko-KR" sz="3600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D98807-5BFB-C34B-8F5C-E2EAD431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33" y="5363934"/>
            <a:ext cx="11984666" cy="398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Start date is: 2003-01-02 00:00:00 End date is: 2021-07-30 00:00:00 </a:t>
            </a:r>
          </a:p>
          <a:p>
            <a:pPr marL="0" indent="0">
              <a:buNone/>
            </a:pPr>
            <a:endParaRPr lang="ko-KR" altLang="en-US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71F2C-B216-BA43-AD92-815C31023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8" y="1633000"/>
            <a:ext cx="5156200" cy="31496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863EE85-B069-D949-AA41-A03AE3FA6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55" y="2031342"/>
            <a:ext cx="5751179" cy="229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5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0" y="-19582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55428" y="303897"/>
            <a:ext cx="7999306" cy="747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Test Split &amp; Standardize the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43BBBE-0FC4-CB48-8440-EAE3CCEF7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8" y="1833893"/>
            <a:ext cx="8750300" cy="2794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6CB950B-4F1C-3C41-BB17-C7548C5B6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8" y="2895520"/>
            <a:ext cx="10210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61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0" y="-19582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55428" y="303897"/>
            <a:ext cx="3916457" cy="747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Create Sequences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56C8ED2-30FD-0C4F-9BBA-2DA784808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3" y="1422125"/>
            <a:ext cx="8115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3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0" y="-19582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55428" y="303897"/>
            <a:ext cx="3310522" cy="747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Build the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F02CB59-8850-054C-85DF-11C137E59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765025"/>
            <a:ext cx="7645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3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0" y="-19582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55428" y="303897"/>
            <a:ext cx="1787669" cy="747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6B53471-1FD6-5E4E-8246-0BCDF9E61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9" y="1375081"/>
            <a:ext cx="6177743" cy="3638025"/>
          </a:xfrm>
        </p:spPr>
      </p:pic>
    </p:spTree>
    <p:extLst>
      <p:ext uri="{BB962C8B-B14F-4D97-AF65-F5344CB8AC3E}">
        <p14:creationId xmlns:p14="http://schemas.microsoft.com/office/powerpoint/2010/main" val="4257735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0" y="-19582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55428" y="303897"/>
            <a:ext cx="4523995" cy="747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Determine Anomalies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110F70-CAD1-4D44-AD10-89C9EDF20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8" y="1910471"/>
            <a:ext cx="4852173" cy="3037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369B79-88D3-7A47-A2D1-AD4CC479E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35" y="1099786"/>
            <a:ext cx="6421337" cy="445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07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9F79C0E-E254-4666-A733-0816AA887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8"/>
          <a:stretch/>
        </p:blipFill>
        <p:spPr>
          <a:xfrm>
            <a:off x="0" y="510071"/>
            <a:ext cx="12185841" cy="619552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9BCC6-DC6F-405C-87FA-D01173DCE0F2}"/>
              </a:ext>
            </a:extLst>
          </p:cNvPr>
          <p:cNvSpPr txBox="1"/>
          <p:nvPr/>
        </p:nvSpPr>
        <p:spPr>
          <a:xfrm>
            <a:off x="1553239" y="1004635"/>
            <a:ext cx="505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60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888830-D8EE-48F9-970A-EDBA717B9A7F}"/>
                  </a:ext>
                </a:extLst>
              </p:cNvPr>
              <p:cNvSpPr txBox="1"/>
              <p:nvPr/>
            </p:nvSpPr>
            <p:spPr>
              <a:xfrm>
                <a:off x="1542551" y="1877180"/>
                <a:ext cx="9207612" cy="1304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Neural Network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의 일종으로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Input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[0, 1]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Deterministic Mapping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을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통해</a:t>
                </a:r>
                <a:endParaRPr lang="en-US" altLang="ko-KR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기존 데이터보다 작은 차원으로 </a:t>
                </a:r>
                <a:r>
                  <a:rPr lang="ko-KR" altLang="en-US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압축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하는 것을 반복한다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이후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다시 일련의 </a:t>
                </a:r>
                <a:r>
                  <a:rPr lang="en-US" altLang="ko-KR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Reconstruction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과정을 통해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[0, 1]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ko-KR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는 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Input Vector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와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크기가 동일한 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Output Vector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 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Return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한다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 </a:t>
                </a:r>
                <a:r>
                  <a:rPr lang="en-US" altLang="ko-KR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Epoch</a:t>
                </a:r>
                <a:r>
                  <a:rPr lang="ko-KR" altLang="en-US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 반복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하면서 원본 데이터와 복원한 데이터의 </a:t>
                </a:r>
                <a:r>
                  <a:rPr lang="ko-KR" altLang="en-US" dirty="0">
                    <a:solidFill>
                      <a:srgbClr val="6CC9C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차이를 최소화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하는 방향으로 학습한다</a:t>
                </a:r>
                <a:r>
                  <a:rPr lang="en-US" altLang="ko-KR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888830-D8EE-48F9-970A-EDBA717B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551" y="1877180"/>
                <a:ext cx="9207612" cy="1304460"/>
              </a:xfrm>
              <a:prstGeom prst="rect">
                <a:avLst/>
              </a:prstGeom>
              <a:blipFill>
                <a:blip r:embed="rId4"/>
                <a:stretch>
                  <a:fillRect l="-530" t="-1402" r="-530" b="-7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8B709C-AE6B-486A-A3EB-47FC3775E4E3}"/>
              </a:ext>
            </a:extLst>
          </p:cNvPr>
          <p:cNvSpPr txBox="1"/>
          <p:nvPr/>
        </p:nvSpPr>
        <p:spPr>
          <a:xfrm>
            <a:off x="1888999" y="5897988"/>
            <a:ext cx="8414002" cy="22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“Extracting and Composing Robust Features with Denoising Autoencoders” Pascal Vincent, Hugo Larochelle, </a:t>
            </a:r>
            <a:r>
              <a:rPr lang="en-US" altLang="ko-KR" sz="9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Yoshua</a:t>
            </a:r>
            <a:r>
              <a:rPr lang="en-US" altLang="ko-KR" sz="9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Bengio</a:t>
            </a:r>
            <a:r>
              <a:rPr lang="en-US" altLang="ko-KR" sz="9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Pierre-Antoine </a:t>
            </a:r>
            <a:r>
              <a:rPr lang="en-US" altLang="ko-KR" sz="900" dirty="0" err="1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Manzagol</a:t>
            </a:r>
            <a:r>
              <a:rPr lang="en-US" altLang="ko-KR" sz="900" dirty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9082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0" y="-19582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55428" y="303897"/>
            <a:ext cx="4152099" cy="747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Visualize Anomalies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7223F4F-B24F-794D-ABFE-D4192FEC2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34" y="1323993"/>
            <a:ext cx="9822729" cy="45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4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0" y="-19582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55428" y="303897"/>
            <a:ext cx="1707519" cy="747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Pattern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LSTM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CF84D7F-DF0F-724B-B058-87E3FF53D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175236"/>
            <a:ext cx="12192002" cy="49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7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B4DA4-C902-424C-A9E0-A975729E36D5}"/>
              </a:ext>
            </a:extLst>
          </p:cNvPr>
          <p:cNvSpPr txBox="1"/>
          <p:nvPr/>
        </p:nvSpPr>
        <p:spPr>
          <a:xfrm>
            <a:off x="507125" y="545826"/>
            <a:ext cx="1229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193966" y="2007649"/>
            <a:ext cx="11720944" cy="268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외국인 거래량과 개인</a:t>
            </a:r>
            <a:r>
              <a:rPr lang="en-US" altLang="ko-KR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기관 거래량을 </a:t>
            </a:r>
            <a:r>
              <a:rPr lang="en-US" altLang="ko-KR" sz="26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AutoEncoder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돌린 결과를 선형</a:t>
            </a:r>
            <a:r>
              <a:rPr lang="en-US" altLang="ko-KR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회귀 한 결과 외인의 </a:t>
            </a:r>
            <a:r>
              <a:rPr lang="ko-KR" altLang="en-US" sz="26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오차값이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개인이나 기관보다 크게 나타남</a:t>
            </a:r>
          </a:p>
          <a:p>
            <a:pPr>
              <a:lnSpc>
                <a:spcPct val="130000"/>
              </a:lnSpc>
            </a:pPr>
            <a:endParaRPr lang="ko-KR" altLang="en-US" sz="26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457200" indent="-457200">
              <a:lnSpc>
                <a:spcPct val="130000"/>
              </a:lnSpc>
              <a:buFont typeface="Wingdings" pitchFamily="2" charset="2"/>
              <a:buChar char="ü"/>
            </a:pPr>
            <a:r>
              <a:rPr lang="en-US" altLang="ko-KR" sz="26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AutoEncoder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6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오차값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총합을 </a:t>
            </a:r>
            <a:r>
              <a:rPr lang="en-US" altLang="ko-KR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</a:t>
            </a:r>
            <a:r>
              <a:rPr lang="en" altLang="ko-KR" sz="26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inMaxScaling</a:t>
            </a:r>
            <a:r>
              <a:rPr lang="en" altLang="ko-KR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하여 종가와 비교 시 값이 매우 작음</a:t>
            </a:r>
            <a:endParaRPr lang="en-US" altLang="ko-KR" sz="26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ko-KR" altLang="en-US" sz="2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결론 및 한계점</a:t>
            </a:r>
          </a:p>
        </p:txBody>
      </p:sp>
    </p:spTree>
    <p:extLst>
      <p:ext uri="{BB962C8B-B14F-4D97-AF65-F5344CB8AC3E}">
        <p14:creationId xmlns:p14="http://schemas.microsoft.com/office/powerpoint/2010/main" val="4192967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B4DA4-C902-424C-A9E0-A975729E36D5}"/>
              </a:ext>
            </a:extLst>
          </p:cNvPr>
          <p:cNvSpPr txBox="1"/>
          <p:nvPr/>
        </p:nvSpPr>
        <p:spPr>
          <a:xfrm>
            <a:off x="507125" y="545826"/>
            <a:ext cx="1229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193966" y="2007649"/>
            <a:ext cx="11720944" cy="2646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주가는 시간에 따라 달라지는 데이터이므로 </a:t>
            </a:r>
            <a:r>
              <a:rPr lang="en-US" altLang="ko-KR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LSTM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이용한 이상치 탐지에 적합</a:t>
            </a:r>
            <a:endParaRPr lang="en-US" altLang="ko-KR" sz="26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26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457200" indent="-457200">
              <a:lnSpc>
                <a:spcPct val="130000"/>
              </a:lnSpc>
              <a:buFont typeface="Wingdings" pitchFamily="2" charset="2"/>
              <a:buChar char="ü"/>
            </a:pP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따라서 이상치 탐지를 종가로 분석함에 있어 유용했지만</a:t>
            </a:r>
            <a:r>
              <a:rPr lang="en-US" altLang="ko-KR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유의미한 결과를 이끌어 내기 위해서는 </a:t>
            </a:r>
            <a:r>
              <a:rPr lang="ko-KR" altLang="en-US" sz="26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다변수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6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이상탐지가</a:t>
            </a:r>
            <a:r>
              <a:rPr lang="ko-KR" altLang="en-US" sz="26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필요</a:t>
            </a:r>
            <a:endParaRPr lang="en-US" altLang="ko-KR" sz="26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457200" indent="-457200">
              <a:lnSpc>
                <a:spcPct val="130000"/>
              </a:lnSpc>
              <a:buFont typeface="Wingdings" pitchFamily="2" charset="2"/>
              <a:buChar char="ü"/>
            </a:pPr>
            <a:endParaRPr lang="ko-KR" altLang="en-US" sz="26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결론 및 한계점</a:t>
            </a:r>
          </a:p>
        </p:txBody>
      </p:sp>
    </p:spTree>
    <p:extLst>
      <p:ext uri="{BB962C8B-B14F-4D97-AF65-F5344CB8AC3E}">
        <p14:creationId xmlns:p14="http://schemas.microsoft.com/office/powerpoint/2010/main" val="441864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B4DA4-C902-424C-A9E0-A975729E36D5}"/>
              </a:ext>
            </a:extLst>
          </p:cNvPr>
          <p:cNvSpPr txBox="1"/>
          <p:nvPr/>
        </p:nvSpPr>
        <p:spPr>
          <a:xfrm>
            <a:off x="507125" y="545826"/>
            <a:ext cx="1896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한계점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71055" y="1461744"/>
            <a:ext cx="11720944" cy="485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</a:t>
            </a: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4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AutoEncoder</a:t>
            </a:r>
            <a:endParaRPr lang="en-US" altLang="ko-KR" sz="24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주식가격 예측에 필요하지 않은 특성까지 학습함으로써</a:t>
            </a:r>
            <a:r>
              <a:rPr lang="en-US" altLang="ko-KR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4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과적합</a:t>
            </a: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위험이 상대적으로 높다고 알려져 있음</a:t>
            </a:r>
            <a:endParaRPr lang="en-US" altLang="ko-KR" sz="24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24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</a:t>
            </a: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" altLang="ko-KR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LSTM</a:t>
            </a: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장기</a:t>
            </a:r>
            <a:r>
              <a:rPr lang="en-US" altLang="ko-KR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의존성 문제에서 완전히 자유롭지 못하다</a:t>
            </a:r>
            <a:endParaRPr lang="en-US" altLang="ko-KR" sz="24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→ </a:t>
            </a:r>
            <a:r>
              <a:rPr lang="en" altLang="ko-KR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LSTM</a:t>
            </a:r>
            <a:r>
              <a:rPr lang="ko-KR" altLang="en-US" sz="24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</a:t>
            </a: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예측 시 실제 종가로 돌린 것과 다르게 최근 값에서의 오차가 치솟는 것을 관찰했는데</a:t>
            </a:r>
            <a:r>
              <a:rPr lang="en-US" altLang="ko-KR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장기의존성의 문제도 있었을 것으로 예상</a:t>
            </a:r>
            <a:endParaRPr lang="en-US" altLang="ko-KR" sz="24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24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예측의 정확성을 향상시키기 위해서 이러한 문제점 해결이 필요</a:t>
            </a:r>
            <a:endParaRPr lang="en-US" altLang="ko-KR" sz="24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ko-KR" altLang="en-US" sz="24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결론 및 한계점</a:t>
            </a:r>
          </a:p>
        </p:txBody>
      </p:sp>
    </p:spTree>
    <p:extLst>
      <p:ext uri="{BB962C8B-B14F-4D97-AF65-F5344CB8AC3E}">
        <p14:creationId xmlns:p14="http://schemas.microsoft.com/office/powerpoint/2010/main" val="1535400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B4DA4-C902-424C-A9E0-A975729E36D5}"/>
              </a:ext>
            </a:extLst>
          </p:cNvPr>
          <p:cNvSpPr txBox="1"/>
          <p:nvPr/>
        </p:nvSpPr>
        <p:spPr>
          <a:xfrm>
            <a:off x="507125" y="545826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한계점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507125" y="1315267"/>
            <a:ext cx="11720944" cy="495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</a:t>
            </a: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변수에 대한 한계점</a:t>
            </a:r>
            <a:endParaRPr lang="en-US" altLang="ko-KR" sz="2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ko-KR" altLang="en-US" sz="20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거시적 변수의 부재 </a:t>
            </a:r>
            <a:endParaRPr lang="en-US" altLang="ko-KR" sz="2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다양한 변수 고려를 위해 </a:t>
            </a:r>
            <a:r>
              <a:rPr lang="en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Multi labeling</a:t>
            </a: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필요</a:t>
            </a:r>
            <a:endParaRPr lang="en-US" altLang="ko-KR" sz="2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시장 참여자들의 감정 상태가 주식가격에 미치는 영향이 매우 중요함에도 이를 고려하지 못함</a:t>
            </a:r>
            <a:endParaRPr lang="en-US" altLang="ko-KR" sz="2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구체적인 산업별 통계자료를 이용한 분석 필요</a:t>
            </a:r>
            <a:endParaRPr lang="en-US" altLang="ko-KR" sz="2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ko-KR" altLang="en-US" sz="2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결론 및 한계점</a:t>
            </a:r>
          </a:p>
        </p:txBody>
      </p:sp>
    </p:spTree>
    <p:extLst>
      <p:ext uri="{BB962C8B-B14F-4D97-AF65-F5344CB8AC3E}">
        <p14:creationId xmlns:p14="http://schemas.microsoft.com/office/powerpoint/2010/main" val="359009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10DE64-4B98-1441-A35F-C400EF0631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0"/>
            <a:ext cx="12191999" cy="60870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0CF17C-7397-6F44-9F6B-41AD7D2A7BBF}"/>
              </a:ext>
            </a:extLst>
          </p:cNvPr>
          <p:cNvSpPr/>
          <p:nvPr/>
        </p:nvSpPr>
        <p:spPr>
          <a:xfrm>
            <a:off x="2222484" y="2157921"/>
            <a:ext cx="7897324" cy="2100648"/>
          </a:xfrm>
          <a:prstGeom prst="rect">
            <a:avLst/>
          </a:prstGeom>
          <a:solidFill>
            <a:schemeClr val="tx1">
              <a:lumMod val="75000"/>
              <a:lumOff val="25000"/>
              <a:alpha val="959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B4DA4-C902-424C-A9E0-A975729E36D5}"/>
              </a:ext>
            </a:extLst>
          </p:cNvPr>
          <p:cNvSpPr txBox="1"/>
          <p:nvPr/>
        </p:nvSpPr>
        <p:spPr>
          <a:xfrm>
            <a:off x="2615525" y="2661941"/>
            <a:ext cx="711124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500" b="1" spc="-150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환율을 추가한다면</a:t>
            </a:r>
            <a:r>
              <a:rPr lang="en-US" altLang="ko-KR" sz="6500" b="1" spc="-150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?</a:t>
            </a:r>
            <a:endParaRPr lang="ko-KR" altLang="en-US" sz="6500" b="1" spc="-150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64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235528" y="1315267"/>
            <a:ext cx="11720944" cy="583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환율변동과 외국인 투자자의 매매 형태 </a:t>
            </a:r>
            <a:r>
              <a:rPr lang="en-US" altLang="ko-KR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</a:t>
            </a: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endParaRPr lang="en-US" altLang="ko-KR" sz="23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23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외국인 투자자들은 원</a:t>
            </a:r>
            <a:r>
              <a:rPr lang="en-US" altLang="ko-KR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달러 환율변동에 </a:t>
            </a:r>
            <a:r>
              <a:rPr lang="en-US" altLang="ko-KR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1%</a:t>
            </a: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유의수준 하에서 통계적으로 유의한 영향을 받음</a:t>
            </a:r>
            <a:r>
              <a:rPr lang="en-US" altLang="ko-KR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따라서 외국인 주식 투자자들은 환율변동에 따른 환차익을 고려하여 주식투자를 한다는 연구 결과</a:t>
            </a:r>
            <a:endParaRPr lang="en-US" altLang="ko-KR" sz="23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0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900" b="1" spc="-150" dirty="0"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VS</a:t>
            </a:r>
          </a:p>
          <a:p>
            <a:pPr algn="ctr">
              <a:lnSpc>
                <a:spcPct val="130000"/>
              </a:lnSpc>
            </a:pPr>
            <a:endParaRPr lang="en-US" altLang="ko-KR" sz="10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주가와 환율</a:t>
            </a:r>
            <a:r>
              <a:rPr lang="en-US" altLang="ko-KR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외국인 투자변수와의 인과관계 분석 결과</a:t>
            </a:r>
            <a:r>
              <a:rPr lang="en-US" altLang="ko-KR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외국인 주식투자는 원</a:t>
            </a:r>
            <a:r>
              <a:rPr lang="en-US" altLang="ko-KR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/</a:t>
            </a: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달러 환율의 원인 변수가 되지만</a:t>
            </a:r>
            <a:r>
              <a:rPr lang="en-US" altLang="ko-KR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</a:t>
            </a:r>
            <a:r>
              <a:rPr lang="ko-KR" altLang="en-US" sz="23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환율 변수의 영향은 발견되지 않는다는 연구 결과</a:t>
            </a:r>
          </a:p>
          <a:p>
            <a:pPr>
              <a:lnSpc>
                <a:spcPct val="130000"/>
              </a:lnSpc>
            </a:pPr>
            <a:endParaRPr lang="en-US" altLang="ko-KR" sz="23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23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23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23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B4DA4-C902-424C-A9E0-A975729E36D5}"/>
              </a:ext>
            </a:extLst>
          </p:cNvPr>
          <p:cNvSpPr txBox="1"/>
          <p:nvPr/>
        </p:nvSpPr>
        <p:spPr>
          <a:xfrm>
            <a:off x="507125" y="545826"/>
            <a:ext cx="3608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이용 방안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411A6-DC48-B64E-A204-4120016E6ABB}"/>
              </a:ext>
            </a:extLst>
          </p:cNvPr>
          <p:cNvSpPr txBox="1"/>
          <p:nvPr/>
        </p:nvSpPr>
        <p:spPr>
          <a:xfrm>
            <a:off x="0" y="6450452"/>
            <a:ext cx="96656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박재환</a:t>
            </a:r>
            <a:r>
              <a:rPr lang="en-US" altLang="ko-KR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“</a:t>
            </a:r>
            <a:r>
              <a:rPr lang="ko-KR" altLang="en-US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외국인 주식투자와 </a:t>
            </a:r>
            <a:r>
              <a:rPr lang="ko-KR" altLang="en-US" sz="900" dirty="0" err="1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주식수익률</a:t>
            </a:r>
            <a:r>
              <a:rPr lang="ko-KR" altLang="en-US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”</a:t>
            </a:r>
            <a:r>
              <a:rPr lang="en-US" altLang="ko-KR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한국증권학회</a:t>
            </a:r>
            <a:r>
              <a:rPr lang="en-US" altLang="ko-KR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「한국증권학회 발표논문집」</a:t>
            </a:r>
            <a:r>
              <a:rPr lang="en-US" altLang="ko-KR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pp415~442, 2001.</a:t>
            </a:r>
          </a:p>
          <a:p>
            <a:r>
              <a:rPr lang="ko-KR" altLang="en-US" sz="900" dirty="0" err="1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임경원</a:t>
            </a:r>
            <a:r>
              <a:rPr lang="en-US" altLang="ko-KR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“</a:t>
            </a:r>
            <a:r>
              <a:rPr lang="ko-KR" altLang="en-US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자본시장 개방 이후 주가와 환율변동에 대한 인과관계 검증 및 </a:t>
            </a:r>
            <a:r>
              <a:rPr lang="ko-KR" altLang="en-US" sz="900" dirty="0" err="1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충격반응</a:t>
            </a:r>
            <a:r>
              <a:rPr lang="ko-KR" altLang="en-US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분석”</a:t>
            </a:r>
            <a:r>
              <a:rPr lang="en-US" altLang="ko-KR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</a:t>
            </a:r>
            <a:r>
              <a:rPr lang="ko-KR" altLang="en-US" sz="900" dirty="0" err="1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경희대학교</a:t>
            </a:r>
            <a:r>
              <a:rPr lang="ko-KR" altLang="en-US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 박사학위 논문</a:t>
            </a:r>
            <a:r>
              <a:rPr lang="en-US" altLang="ko-KR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, 2004. </a:t>
            </a:r>
          </a:p>
          <a:p>
            <a:br>
              <a:rPr lang="en-US" altLang="ko-KR" sz="900" dirty="0"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</a:br>
            <a:endParaRPr lang="en-US" altLang="ko-KR" sz="9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  <a:p>
            <a:endParaRPr lang="en-US" altLang="ko-KR" sz="900" dirty="0"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135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B4DA4-C902-424C-A9E0-A975729E36D5}"/>
              </a:ext>
            </a:extLst>
          </p:cNvPr>
          <p:cNvSpPr txBox="1"/>
          <p:nvPr/>
        </p:nvSpPr>
        <p:spPr>
          <a:xfrm>
            <a:off x="507125" y="545826"/>
            <a:ext cx="3608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이용 방안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471055" y="1315267"/>
            <a:ext cx="11720944" cy="6203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외국인 투자자의 거래량과 주가 간의 상관관계를 분석하는 과정에서 더 나아가서 연구를 진행할 수 있는 방법을 제시하겠습니다</a:t>
            </a: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</a:t>
            </a:r>
          </a:p>
          <a:p>
            <a:pPr>
              <a:lnSpc>
                <a:spcPct val="130000"/>
              </a:lnSpc>
            </a:pP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거시경제 지표 중 하나인 환율을 고려해보는 과정을 통해 이 연구가 더 나아갈 수 있을 것 같다</a:t>
            </a: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~ ~</a:t>
            </a:r>
          </a:p>
          <a:p>
            <a:pPr>
              <a:lnSpc>
                <a:spcPct val="130000"/>
              </a:lnSpc>
            </a:pP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 </a:t>
            </a:r>
          </a:p>
          <a:p>
            <a:pPr>
              <a:lnSpc>
                <a:spcPct val="130000"/>
              </a:lnSpc>
            </a:pP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</a:t>
            </a: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여기서 외국인 환율 관련해서는 다 옛날 </a:t>
            </a:r>
            <a:r>
              <a:rPr lang="ko-KR" altLang="en-US" sz="28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논문밖에</a:t>
            </a: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없는데 비교적 최근</a:t>
            </a: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(2017) </a:t>
            </a:r>
            <a:r>
              <a:rPr lang="ko-KR" altLang="en-US" sz="28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논문중에</a:t>
            </a: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환율의 변동성에 따른 외국인 직접 투자의 영향 분석이 있어</a:t>
            </a:r>
          </a:p>
          <a:p>
            <a:pPr>
              <a:lnSpc>
                <a:spcPct val="130000"/>
              </a:lnSpc>
            </a:pP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여기서는 결론이 관련 있다</a:t>
            </a: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! </a:t>
            </a: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거든 그래서 그거를 바탕으로 </a:t>
            </a:r>
            <a:r>
              <a:rPr lang="ko-KR" altLang="en-US" sz="28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딥러닝에</a:t>
            </a: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활용 할 방안을 </a:t>
            </a:r>
            <a:r>
              <a:rPr lang="ko-KR" altLang="en-US" sz="2800" spc="-15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찾아보고싶다</a:t>
            </a: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? (</a:t>
            </a: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구체적으로 어떻게 뭘 이용해야</a:t>
            </a: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,,,</a:t>
            </a:r>
            <a:r>
              <a:rPr lang="ko-KR" altLang="en-US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하지</a:t>
            </a:r>
            <a:r>
              <a:rPr lang="en-US" altLang="ko-KR" sz="2800" spc="-15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,)</a:t>
            </a:r>
          </a:p>
          <a:p>
            <a:pPr>
              <a:lnSpc>
                <a:spcPct val="130000"/>
              </a:lnSpc>
            </a:pPr>
            <a:endParaRPr lang="ko-KR" altLang="en-US" sz="2800" spc="-15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06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시, 표지판이(가) 표시된 사진&#10;&#10;자동 생성된 설명">
            <a:extLst>
              <a:ext uri="{FF2B5EF4-FFF2-40B4-BE49-F238E27FC236}">
                <a16:creationId xmlns:a16="http://schemas.microsoft.com/office/drawing/2014/main" id="{F39861B0-5C8D-4025-8E7A-E4674D009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" b="22379"/>
          <a:stretch/>
        </p:blipFill>
        <p:spPr>
          <a:xfrm>
            <a:off x="-1" y="0"/>
            <a:ext cx="1218961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5FBADD-C3FA-4A51-8F0B-131F0C46A0E4}"/>
              </a:ext>
            </a:extLst>
          </p:cNvPr>
          <p:cNvSpPr/>
          <p:nvPr/>
        </p:nvSpPr>
        <p:spPr>
          <a:xfrm>
            <a:off x="-2" y="0"/>
            <a:ext cx="12189619" cy="6858000"/>
          </a:xfrm>
          <a:prstGeom prst="rect">
            <a:avLst/>
          </a:prstGeom>
          <a:solidFill>
            <a:schemeClr val="tx2">
              <a:alpha val="703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404D0-4389-4CC0-A65E-A66552748F00}"/>
              </a:ext>
            </a:extLst>
          </p:cNvPr>
          <p:cNvSpPr txBox="1"/>
          <p:nvPr/>
        </p:nvSpPr>
        <p:spPr>
          <a:xfrm>
            <a:off x="3752076" y="2875002"/>
            <a:ext cx="44743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감사합니다</a:t>
            </a:r>
            <a:r>
              <a:rPr lang="en-US" altLang="ko-KR" sz="66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66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30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식물이(가) 표시된 사진&#10;&#10;자동 생성된 설명">
            <a:extLst>
              <a:ext uri="{FF2B5EF4-FFF2-40B4-BE49-F238E27FC236}">
                <a16:creationId xmlns:a16="http://schemas.microsoft.com/office/drawing/2014/main" id="{2EEC63FB-9541-48BD-9E47-98777C66C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4792EE-D8BC-4F1A-ABBF-CE2064C1C78B}"/>
              </a:ext>
            </a:extLst>
          </p:cNvPr>
          <p:cNvSpPr/>
          <p:nvPr/>
        </p:nvSpPr>
        <p:spPr>
          <a:xfrm>
            <a:off x="9985" y="6094112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B927C-5505-4130-BC11-C60F7447A0C0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F02D4F-7450-4C80-B1C7-87C4698AF741}"/>
              </a:ext>
            </a:extLst>
          </p:cNvPr>
          <p:cNvGrpSpPr/>
          <p:nvPr/>
        </p:nvGrpSpPr>
        <p:grpSpPr>
          <a:xfrm>
            <a:off x="2048630" y="511908"/>
            <a:ext cx="8094740" cy="5078516"/>
            <a:chOff x="1247344" y="521491"/>
            <a:chExt cx="8094740" cy="507851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3BEF3F3-B757-465D-8D35-411812384A7E}"/>
                </a:ext>
              </a:extLst>
            </p:cNvPr>
            <p:cNvSpPr/>
            <p:nvPr/>
          </p:nvSpPr>
          <p:spPr>
            <a:xfrm>
              <a:off x="1247344" y="521491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334AB4-DE68-4D94-B4DD-BD02AF7854A4}"/>
                </a:ext>
              </a:extLst>
            </p:cNvPr>
            <p:cNvSpPr/>
            <p:nvPr/>
          </p:nvSpPr>
          <p:spPr>
            <a:xfrm>
              <a:off x="1247344" y="1611120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129F5E3-0F79-4189-ACBB-5D108FE19DBA}"/>
                </a:ext>
              </a:extLst>
            </p:cNvPr>
            <p:cNvSpPr/>
            <p:nvPr/>
          </p:nvSpPr>
          <p:spPr>
            <a:xfrm>
              <a:off x="1247344" y="2700749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323711-A977-4F23-A171-732D32E58438}"/>
                </a:ext>
              </a:extLst>
            </p:cNvPr>
            <p:cNvSpPr/>
            <p:nvPr/>
          </p:nvSpPr>
          <p:spPr>
            <a:xfrm>
              <a:off x="1247344" y="3790378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B1FB5E0-DD0F-489B-8A66-81A6FF3A3171}"/>
                </a:ext>
              </a:extLst>
            </p:cNvPr>
            <p:cNvSpPr/>
            <p:nvPr/>
          </p:nvSpPr>
          <p:spPr>
            <a:xfrm>
              <a:off x="1247344" y="4880007"/>
              <a:ext cx="720000" cy="720000"/>
            </a:xfrm>
            <a:prstGeom prst="ellipse">
              <a:avLst/>
            </a:prstGeom>
            <a:solidFill>
              <a:srgbClr val="3AA7AC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9B8A282-1757-4412-A514-2DF91F3677AB}"/>
                </a:ext>
              </a:extLst>
            </p:cNvPr>
            <p:cNvSpPr/>
            <p:nvPr/>
          </p:nvSpPr>
          <p:spPr>
            <a:xfrm>
              <a:off x="3092814" y="1611120"/>
              <a:ext cx="720000" cy="720000"/>
            </a:xfrm>
            <a:prstGeom prst="ellipse">
              <a:avLst/>
            </a:prstGeom>
            <a:solidFill>
              <a:srgbClr val="6CC9C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2B1D804-C82C-4508-8B9F-0B9BE5DA51F5}"/>
                </a:ext>
              </a:extLst>
            </p:cNvPr>
            <p:cNvSpPr/>
            <p:nvPr/>
          </p:nvSpPr>
          <p:spPr>
            <a:xfrm>
              <a:off x="3092814" y="2709000"/>
              <a:ext cx="720000" cy="720000"/>
            </a:xfrm>
            <a:prstGeom prst="ellipse">
              <a:avLst/>
            </a:prstGeom>
            <a:solidFill>
              <a:srgbClr val="6CC9C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A9234E9-6418-4F91-B23B-9B210730DC4C}"/>
                </a:ext>
              </a:extLst>
            </p:cNvPr>
            <p:cNvSpPr/>
            <p:nvPr/>
          </p:nvSpPr>
          <p:spPr>
            <a:xfrm>
              <a:off x="3092814" y="3790168"/>
              <a:ext cx="720000" cy="720000"/>
            </a:xfrm>
            <a:prstGeom prst="ellipse">
              <a:avLst/>
            </a:prstGeom>
            <a:solidFill>
              <a:srgbClr val="6CC9C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44D5127-C498-499A-97D8-F2521A30D80B}"/>
                </a:ext>
              </a:extLst>
            </p:cNvPr>
            <p:cNvSpPr/>
            <p:nvPr/>
          </p:nvSpPr>
          <p:spPr>
            <a:xfrm>
              <a:off x="4935904" y="2709000"/>
              <a:ext cx="720000" cy="72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73C19C7-068D-4118-A11D-BFF4AC1B4DEA}"/>
                </a:ext>
              </a:extLst>
            </p:cNvPr>
            <p:cNvSpPr/>
            <p:nvPr/>
          </p:nvSpPr>
          <p:spPr>
            <a:xfrm>
              <a:off x="6778994" y="2709000"/>
              <a:ext cx="720000" cy="720000"/>
            </a:xfrm>
            <a:prstGeom prst="ellipse">
              <a:avLst/>
            </a:prstGeom>
            <a:solidFill>
              <a:srgbClr val="F3917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131569-9D87-41F5-A677-EB1081966D04}"/>
                </a:ext>
              </a:extLst>
            </p:cNvPr>
            <p:cNvSpPr/>
            <p:nvPr/>
          </p:nvSpPr>
          <p:spPr>
            <a:xfrm>
              <a:off x="6778994" y="3790168"/>
              <a:ext cx="720000" cy="720000"/>
            </a:xfrm>
            <a:prstGeom prst="ellipse">
              <a:avLst/>
            </a:prstGeom>
            <a:solidFill>
              <a:srgbClr val="F3917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A1D5657-C524-4377-9785-880FF5D0E9D1}"/>
                </a:ext>
              </a:extLst>
            </p:cNvPr>
            <p:cNvSpPr/>
            <p:nvPr/>
          </p:nvSpPr>
          <p:spPr>
            <a:xfrm>
              <a:off x="6778994" y="1611120"/>
              <a:ext cx="720000" cy="720000"/>
            </a:xfrm>
            <a:prstGeom prst="ellipse">
              <a:avLst/>
            </a:prstGeom>
            <a:solidFill>
              <a:srgbClr val="F3917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3B6D478-A671-4D1A-AC6F-A0586AEDAFEF}"/>
                </a:ext>
              </a:extLst>
            </p:cNvPr>
            <p:cNvSpPr/>
            <p:nvPr/>
          </p:nvSpPr>
          <p:spPr>
            <a:xfrm>
              <a:off x="8622084" y="2709000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D86ADC8-6E23-4F98-ACD8-215727937EFE}"/>
                </a:ext>
              </a:extLst>
            </p:cNvPr>
            <p:cNvSpPr/>
            <p:nvPr/>
          </p:nvSpPr>
          <p:spPr>
            <a:xfrm>
              <a:off x="8622084" y="3790168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528F5C1-958C-4A9B-B121-9DBCD6AB7B82}"/>
                </a:ext>
              </a:extLst>
            </p:cNvPr>
            <p:cNvSpPr/>
            <p:nvPr/>
          </p:nvSpPr>
          <p:spPr>
            <a:xfrm>
              <a:off x="8622084" y="1611120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F98DB31-E578-473D-9D46-77D23B591F91}"/>
                </a:ext>
              </a:extLst>
            </p:cNvPr>
            <p:cNvSpPr/>
            <p:nvPr/>
          </p:nvSpPr>
          <p:spPr>
            <a:xfrm>
              <a:off x="8622084" y="521491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04838E-45E9-4285-B628-7816440F15BD}"/>
                </a:ext>
              </a:extLst>
            </p:cNvPr>
            <p:cNvSpPr/>
            <p:nvPr/>
          </p:nvSpPr>
          <p:spPr>
            <a:xfrm>
              <a:off x="8622084" y="4880007"/>
              <a:ext cx="720000" cy="720000"/>
            </a:xfrm>
            <a:prstGeom prst="ellipse">
              <a:avLst/>
            </a:prstGeom>
            <a:solidFill>
              <a:srgbClr val="EB4C2D"/>
            </a:solidFill>
            <a:ln w="38100">
              <a:solidFill>
                <a:schemeClr val="tx1"/>
              </a:solidFill>
            </a:ln>
            <a:effectLst>
              <a:outerShdw dist="762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2BE58C1-2C86-4AD5-9158-3DD7CADADFAA}"/>
              </a:ext>
            </a:extLst>
          </p:cNvPr>
          <p:cNvCxnSpPr>
            <a:cxnSpLocks/>
            <a:stCxn id="6" idx="6"/>
            <a:endCxn id="13" idx="1"/>
          </p:cNvCxnSpPr>
          <p:nvPr/>
        </p:nvCxnSpPr>
        <p:spPr>
          <a:xfrm>
            <a:off x="2768630" y="871908"/>
            <a:ext cx="1230912" cy="83507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81A75D9-CFCB-48DA-87A8-70286E03494B}"/>
              </a:ext>
            </a:extLst>
          </p:cNvPr>
          <p:cNvCxnSpPr>
            <a:cxnSpLocks/>
            <a:stCxn id="12" idx="6"/>
            <a:endCxn id="15" idx="3"/>
          </p:cNvCxnSpPr>
          <p:nvPr/>
        </p:nvCxnSpPr>
        <p:spPr>
          <a:xfrm flipV="1">
            <a:off x="2768630" y="4395143"/>
            <a:ext cx="1230912" cy="83528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5A4D717-403E-4BAC-9A65-6C466F64D10B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4614100" y="1961537"/>
            <a:ext cx="1123090" cy="109788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4874266-4247-4207-8A61-36F4263DB079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4614100" y="3059417"/>
            <a:ext cx="1123090" cy="1081168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FAB66C9-17DE-4027-A23B-5878B40D5EFC}"/>
              </a:ext>
            </a:extLst>
          </p:cNvPr>
          <p:cNvCxnSpPr>
            <a:cxnSpLocks/>
            <a:stCxn id="19" idx="2"/>
            <a:endCxn id="16" idx="6"/>
          </p:cNvCxnSpPr>
          <p:nvPr/>
        </p:nvCxnSpPr>
        <p:spPr>
          <a:xfrm flipH="1">
            <a:off x="6457190" y="1961537"/>
            <a:ext cx="1123090" cy="109788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A707F4E-271C-4410-855B-E4B19DEC467C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6457190" y="3059417"/>
            <a:ext cx="1123090" cy="1081168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BB1F3E5-5A7A-47D4-97FA-42B5D2D5A981}"/>
              </a:ext>
            </a:extLst>
          </p:cNvPr>
          <p:cNvCxnSpPr>
            <a:cxnSpLocks/>
            <a:stCxn id="23" idx="2"/>
            <a:endCxn id="19" idx="7"/>
          </p:cNvCxnSpPr>
          <p:nvPr/>
        </p:nvCxnSpPr>
        <p:spPr>
          <a:xfrm flipH="1">
            <a:off x="8194838" y="871908"/>
            <a:ext cx="1228532" cy="83507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C6EDC54-ED66-4599-913F-D05D4994F43A}"/>
              </a:ext>
            </a:extLst>
          </p:cNvPr>
          <p:cNvCxnSpPr>
            <a:cxnSpLocks/>
            <a:endCxn id="18" idx="5"/>
          </p:cNvCxnSpPr>
          <p:nvPr/>
        </p:nvCxnSpPr>
        <p:spPr>
          <a:xfrm flipH="1" flipV="1">
            <a:off x="8194838" y="4395143"/>
            <a:ext cx="1228531" cy="83528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71BCA2E-2F67-4B5D-8AB5-5A66E80B61EA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768630" y="1961537"/>
            <a:ext cx="112547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E439DAC-7355-423F-913A-1F416BE2F424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768630" y="3051166"/>
            <a:ext cx="1125470" cy="825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955E208-4D2F-452F-958A-AB847D65351C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2768630" y="4140585"/>
            <a:ext cx="1125470" cy="21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3A0B72D-EA31-46A7-B45F-82E154144B9B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4614100" y="3059417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726556E-B1E3-4F43-9F40-8CFDE0056C4C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8300280" y="1961537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DCFFA74-DF03-4107-94A0-DD38EBAB07F0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>
            <a:off x="8300280" y="3059417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82AD468-F75C-49FD-92BF-2D8054A739A3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8300280" y="4140585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1571C1A1-A54C-4340-AD07-E597144ADE3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6457190" y="3059417"/>
            <a:ext cx="112309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458818-378B-4899-8293-6B266088B6B9}"/>
              </a:ext>
            </a:extLst>
          </p:cNvPr>
          <p:cNvSpPr/>
          <p:nvPr/>
        </p:nvSpPr>
        <p:spPr>
          <a:xfrm>
            <a:off x="9985" y="2680352"/>
            <a:ext cx="1635555" cy="76944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D27FD6-60A9-4107-BBFF-42C556C038DD}"/>
              </a:ext>
            </a:extLst>
          </p:cNvPr>
          <p:cNvSpPr txBox="1"/>
          <p:nvPr/>
        </p:nvSpPr>
        <p:spPr>
          <a:xfrm>
            <a:off x="107822" y="2830148"/>
            <a:ext cx="1377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84D2D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Encoder</a:t>
            </a:r>
            <a:endParaRPr lang="ko-KR" altLang="en-US" sz="2400" dirty="0">
              <a:solidFill>
                <a:srgbClr val="84D2D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540FE7C-D6DF-482D-A91C-735D1FFE81B7}"/>
              </a:ext>
            </a:extLst>
          </p:cNvPr>
          <p:cNvSpPr/>
          <p:nvPr/>
        </p:nvSpPr>
        <p:spPr>
          <a:xfrm>
            <a:off x="10546460" y="2680352"/>
            <a:ext cx="1634400" cy="769441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6CF8B1-DEAF-426C-8279-C20A57C39537}"/>
              </a:ext>
            </a:extLst>
          </p:cNvPr>
          <p:cNvSpPr txBox="1"/>
          <p:nvPr/>
        </p:nvSpPr>
        <p:spPr>
          <a:xfrm>
            <a:off x="10700933" y="2828584"/>
            <a:ext cx="1409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07A6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Decoder</a:t>
            </a:r>
            <a:endParaRPr lang="ko-KR" altLang="en-US" sz="2400" dirty="0">
              <a:solidFill>
                <a:srgbClr val="F07A6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A0E1ABA-FFAA-48EE-B49F-D2FEECAE81B2}"/>
              </a:ext>
            </a:extLst>
          </p:cNvPr>
          <p:cNvCxnSpPr>
            <a:cxnSpLocks/>
            <a:stCxn id="7" idx="5"/>
            <a:endCxn id="14" idx="1"/>
          </p:cNvCxnSpPr>
          <p:nvPr/>
        </p:nvCxnSpPr>
        <p:spPr>
          <a:xfrm>
            <a:off x="2663188" y="2216095"/>
            <a:ext cx="1336354" cy="58876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26DC734-BC7C-4303-918C-635560258616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2663188" y="3313975"/>
            <a:ext cx="1336354" cy="57226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BBEC107-D8CC-4576-B54E-C78FE05E755E}"/>
              </a:ext>
            </a:extLst>
          </p:cNvPr>
          <p:cNvCxnSpPr>
            <a:cxnSpLocks/>
            <a:stCxn id="22" idx="3"/>
            <a:endCxn id="17" idx="7"/>
          </p:cNvCxnSpPr>
          <p:nvPr/>
        </p:nvCxnSpPr>
        <p:spPr>
          <a:xfrm flipH="1">
            <a:off x="8194838" y="2216095"/>
            <a:ext cx="1333974" cy="58876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171AAE7-E374-4FF3-8093-502AA95FCAD2}"/>
              </a:ext>
            </a:extLst>
          </p:cNvPr>
          <p:cNvCxnSpPr>
            <a:cxnSpLocks/>
            <a:stCxn id="21" idx="1"/>
            <a:endCxn id="17" idx="5"/>
          </p:cNvCxnSpPr>
          <p:nvPr/>
        </p:nvCxnSpPr>
        <p:spPr>
          <a:xfrm flipH="1" flipV="1">
            <a:off x="8194838" y="3313975"/>
            <a:ext cx="1333974" cy="57205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06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F0A87-422F-4E42-92CA-C5D46DED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50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AEE38-5F8D-4B48-A803-28F2BA71449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526183-4975-4917-9C82-71C3A98921E6}"/>
              </a:ext>
            </a:extLst>
          </p:cNvPr>
          <p:cNvSpPr txBox="1"/>
          <p:nvPr/>
        </p:nvSpPr>
        <p:spPr>
          <a:xfrm>
            <a:off x="163319" y="-79510"/>
            <a:ext cx="25010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900" dirty="0">
                <a:ln w="57150">
                  <a:solidFill>
                    <a:schemeClr val="tx1"/>
                  </a:solidFill>
                </a:ln>
                <a:solidFill>
                  <a:srgbClr val="6CC9CD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</a:t>
            </a:r>
            <a:endParaRPr lang="ko-KR" altLang="en-US" sz="23900" dirty="0">
              <a:ln w="57150">
                <a:solidFill>
                  <a:schemeClr val="tx1"/>
                </a:solidFill>
              </a:ln>
              <a:solidFill>
                <a:srgbClr val="6CC9CD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EF3B09-0111-44CB-BA88-46FC9C06B637}"/>
              </a:ext>
            </a:extLst>
          </p:cNvPr>
          <p:cNvSpPr txBox="1"/>
          <p:nvPr/>
        </p:nvSpPr>
        <p:spPr>
          <a:xfrm>
            <a:off x="9551912" y="2700884"/>
            <a:ext cx="245291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900" dirty="0">
                <a:ln w="57150">
                  <a:solidFill>
                    <a:schemeClr val="tx1"/>
                  </a:solidFill>
                </a:ln>
                <a:solidFill>
                  <a:srgbClr val="EE674C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</a:t>
            </a:r>
            <a:endParaRPr lang="ko-KR" altLang="en-US" sz="23900" dirty="0">
              <a:ln w="57150">
                <a:solidFill>
                  <a:schemeClr val="tx1"/>
                </a:solidFill>
              </a:ln>
              <a:solidFill>
                <a:srgbClr val="EE674C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B4DA4-C902-424C-A9E0-A975729E36D5}"/>
              </a:ext>
            </a:extLst>
          </p:cNvPr>
          <p:cNvSpPr txBox="1"/>
          <p:nvPr/>
        </p:nvSpPr>
        <p:spPr>
          <a:xfrm>
            <a:off x="3180385" y="1337731"/>
            <a:ext cx="8545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대신</a:t>
            </a:r>
            <a:r>
              <a:rPr lang="en-US" altLang="ko-KR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아닌 </a:t>
            </a:r>
            <a:r>
              <a:rPr lang="en-US" altLang="ko-KR" sz="440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Pykrx</a:t>
            </a:r>
            <a:r>
              <a:rPr lang="en-US" altLang="ko-KR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사용한 이유</a:t>
            </a:r>
            <a:r>
              <a:rPr lang="en-US" altLang="ko-KR" sz="4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4400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59B0F-7EE6-4485-9AFB-5EF48ADE5DB4}"/>
              </a:ext>
            </a:extLst>
          </p:cNvPr>
          <p:cNvSpPr txBox="1"/>
          <p:nvPr/>
        </p:nvSpPr>
        <p:spPr>
          <a:xfrm>
            <a:off x="507125" y="3354570"/>
            <a:ext cx="8945077" cy="2188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130000"/>
              </a:lnSpc>
              <a:buAutoNum type="arabicPeriod"/>
            </a:pPr>
            <a:r>
              <a:rPr lang="ko-KR" altLang="en-US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받아오는 속도에 한계가 있음</a:t>
            </a: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742950" indent="-742950">
              <a:lnSpc>
                <a:spcPct val="130000"/>
              </a:lnSpc>
              <a:buAutoNum type="arabicPeriod"/>
            </a:pPr>
            <a:r>
              <a:rPr lang="ko-KR" altLang="en-US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 기간 이전의 데이터를 사용할 수 없음</a:t>
            </a:r>
            <a:r>
              <a: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742950" indent="-742950">
              <a:lnSpc>
                <a:spcPct val="130000"/>
              </a:lnSpc>
              <a:buAutoNum type="arabicPeriod"/>
            </a:pPr>
            <a:r>
              <a:rPr lang="ko-KR" altLang="en-US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복잡한 사용 방법 및 잦은 에러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A8367-C3CF-40F3-AADD-6119B7DA4CBB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74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BE976-F2A2-4D11-A300-44CB20599423}"/>
              </a:ext>
            </a:extLst>
          </p:cNvPr>
          <p:cNvSpPr/>
          <p:nvPr/>
        </p:nvSpPr>
        <p:spPr>
          <a:xfrm>
            <a:off x="4857749" y="314325"/>
            <a:ext cx="6981825" cy="5486400"/>
          </a:xfrm>
          <a:custGeom>
            <a:avLst/>
            <a:gdLst>
              <a:gd name="connsiteX0" fmla="*/ 0 w 6981825"/>
              <a:gd name="connsiteY0" fmla="*/ 0 h 5486400"/>
              <a:gd name="connsiteX1" fmla="*/ 488728 w 6981825"/>
              <a:gd name="connsiteY1" fmla="*/ 0 h 5486400"/>
              <a:gd name="connsiteX2" fmla="*/ 977456 w 6981825"/>
              <a:gd name="connsiteY2" fmla="*/ 0 h 5486400"/>
              <a:gd name="connsiteX3" fmla="*/ 1675638 w 6981825"/>
              <a:gd name="connsiteY3" fmla="*/ 0 h 5486400"/>
              <a:gd name="connsiteX4" fmla="*/ 2443639 w 6981825"/>
              <a:gd name="connsiteY4" fmla="*/ 0 h 5486400"/>
              <a:gd name="connsiteX5" fmla="*/ 2932367 w 6981825"/>
              <a:gd name="connsiteY5" fmla="*/ 0 h 5486400"/>
              <a:gd name="connsiteX6" fmla="*/ 3700367 w 6981825"/>
              <a:gd name="connsiteY6" fmla="*/ 0 h 5486400"/>
              <a:gd name="connsiteX7" fmla="*/ 4189095 w 6981825"/>
              <a:gd name="connsiteY7" fmla="*/ 0 h 5486400"/>
              <a:gd name="connsiteX8" fmla="*/ 4677823 w 6981825"/>
              <a:gd name="connsiteY8" fmla="*/ 0 h 5486400"/>
              <a:gd name="connsiteX9" fmla="*/ 5376005 w 6981825"/>
              <a:gd name="connsiteY9" fmla="*/ 0 h 5486400"/>
              <a:gd name="connsiteX10" fmla="*/ 5934551 w 6981825"/>
              <a:gd name="connsiteY10" fmla="*/ 0 h 5486400"/>
              <a:gd name="connsiteX11" fmla="*/ 6981825 w 6981825"/>
              <a:gd name="connsiteY11" fmla="*/ 0 h 5486400"/>
              <a:gd name="connsiteX12" fmla="*/ 6981825 w 6981825"/>
              <a:gd name="connsiteY12" fmla="*/ 795528 h 5486400"/>
              <a:gd name="connsiteX13" fmla="*/ 6981825 w 6981825"/>
              <a:gd name="connsiteY13" fmla="*/ 1371600 h 5486400"/>
              <a:gd name="connsiteX14" fmla="*/ 6981825 w 6981825"/>
              <a:gd name="connsiteY14" fmla="*/ 1892808 h 5486400"/>
              <a:gd name="connsiteX15" fmla="*/ 6981825 w 6981825"/>
              <a:gd name="connsiteY15" fmla="*/ 2578608 h 5486400"/>
              <a:gd name="connsiteX16" fmla="*/ 6981825 w 6981825"/>
              <a:gd name="connsiteY16" fmla="*/ 3154680 h 5486400"/>
              <a:gd name="connsiteX17" fmla="*/ 6981825 w 6981825"/>
              <a:gd name="connsiteY17" fmla="*/ 3840480 h 5486400"/>
              <a:gd name="connsiteX18" fmla="*/ 6981825 w 6981825"/>
              <a:gd name="connsiteY18" fmla="*/ 4636008 h 5486400"/>
              <a:gd name="connsiteX19" fmla="*/ 6981825 w 6981825"/>
              <a:gd name="connsiteY19" fmla="*/ 5486400 h 5486400"/>
              <a:gd name="connsiteX20" fmla="*/ 6353461 w 6981825"/>
              <a:gd name="connsiteY20" fmla="*/ 5486400 h 5486400"/>
              <a:gd name="connsiteX21" fmla="*/ 5585460 w 6981825"/>
              <a:gd name="connsiteY21" fmla="*/ 5486400 h 5486400"/>
              <a:gd name="connsiteX22" fmla="*/ 4957096 w 6981825"/>
              <a:gd name="connsiteY22" fmla="*/ 5486400 h 5486400"/>
              <a:gd name="connsiteX23" fmla="*/ 4119277 w 6981825"/>
              <a:gd name="connsiteY23" fmla="*/ 5486400 h 5486400"/>
              <a:gd name="connsiteX24" fmla="*/ 3490913 w 6981825"/>
              <a:gd name="connsiteY24" fmla="*/ 5486400 h 5486400"/>
              <a:gd name="connsiteX25" fmla="*/ 2932367 w 6981825"/>
              <a:gd name="connsiteY25" fmla="*/ 5486400 h 5486400"/>
              <a:gd name="connsiteX26" fmla="*/ 2094548 w 6981825"/>
              <a:gd name="connsiteY26" fmla="*/ 5486400 h 5486400"/>
              <a:gd name="connsiteX27" fmla="*/ 1326547 w 6981825"/>
              <a:gd name="connsiteY27" fmla="*/ 5486400 h 5486400"/>
              <a:gd name="connsiteX28" fmla="*/ 837819 w 6981825"/>
              <a:gd name="connsiteY28" fmla="*/ 5486400 h 5486400"/>
              <a:gd name="connsiteX29" fmla="*/ 0 w 6981825"/>
              <a:gd name="connsiteY29" fmla="*/ 5486400 h 5486400"/>
              <a:gd name="connsiteX30" fmla="*/ 0 w 6981825"/>
              <a:gd name="connsiteY30" fmla="*/ 4745736 h 5486400"/>
              <a:gd name="connsiteX31" fmla="*/ 0 w 6981825"/>
              <a:gd name="connsiteY31" fmla="*/ 4114800 h 5486400"/>
              <a:gd name="connsiteX32" fmla="*/ 0 w 6981825"/>
              <a:gd name="connsiteY32" fmla="*/ 3593592 h 5486400"/>
              <a:gd name="connsiteX33" fmla="*/ 0 w 6981825"/>
              <a:gd name="connsiteY33" fmla="*/ 3017520 h 5486400"/>
              <a:gd name="connsiteX34" fmla="*/ 0 w 6981825"/>
              <a:gd name="connsiteY34" fmla="*/ 2386584 h 5486400"/>
              <a:gd name="connsiteX35" fmla="*/ 0 w 6981825"/>
              <a:gd name="connsiteY35" fmla="*/ 1700784 h 5486400"/>
              <a:gd name="connsiteX36" fmla="*/ 0 w 6981825"/>
              <a:gd name="connsiteY36" fmla="*/ 1069848 h 5486400"/>
              <a:gd name="connsiteX37" fmla="*/ 0 w 6981825"/>
              <a:gd name="connsiteY37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981825" h="5486400" extrusionOk="0">
                <a:moveTo>
                  <a:pt x="0" y="0"/>
                </a:moveTo>
                <a:cubicBezTo>
                  <a:pt x="162233" y="2683"/>
                  <a:pt x="372230" y="5386"/>
                  <a:pt x="488728" y="0"/>
                </a:cubicBezTo>
                <a:cubicBezTo>
                  <a:pt x="605226" y="-5386"/>
                  <a:pt x="774337" y="-20739"/>
                  <a:pt x="977456" y="0"/>
                </a:cubicBezTo>
                <a:cubicBezTo>
                  <a:pt x="1180575" y="20739"/>
                  <a:pt x="1393902" y="12396"/>
                  <a:pt x="1675638" y="0"/>
                </a:cubicBezTo>
                <a:cubicBezTo>
                  <a:pt x="1957374" y="-12396"/>
                  <a:pt x="2142495" y="1451"/>
                  <a:pt x="2443639" y="0"/>
                </a:cubicBezTo>
                <a:cubicBezTo>
                  <a:pt x="2744783" y="-1451"/>
                  <a:pt x="2761485" y="-21626"/>
                  <a:pt x="2932367" y="0"/>
                </a:cubicBezTo>
                <a:cubicBezTo>
                  <a:pt x="3103249" y="21626"/>
                  <a:pt x="3319341" y="-1736"/>
                  <a:pt x="3700367" y="0"/>
                </a:cubicBezTo>
                <a:cubicBezTo>
                  <a:pt x="4081393" y="1736"/>
                  <a:pt x="4055541" y="11805"/>
                  <a:pt x="4189095" y="0"/>
                </a:cubicBezTo>
                <a:cubicBezTo>
                  <a:pt x="4322649" y="-11805"/>
                  <a:pt x="4479938" y="-15224"/>
                  <a:pt x="4677823" y="0"/>
                </a:cubicBezTo>
                <a:cubicBezTo>
                  <a:pt x="4875708" y="15224"/>
                  <a:pt x="5054215" y="-241"/>
                  <a:pt x="5376005" y="0"/>
                </a:cubicBezTo>
                <a:cubicBezTo>
                  <a:pt x="5697795" y="241"/>
                  <a:pt x="5705934" y="-19560"/>
                  <a:pt x="5934551" y="0"/>
                </a:cubicBezTo>
                <a:cubicBezTo>
                  <a:pt x="6163168" y="19560"/>
                  <a:pt x="6626405" y="-38473"/>
                  <a:pt x="6981825" y="0"/>
                </a:cubicBezTo>
                <a:cubicBezTo>
                  <a:pt x="6978690" y="367610"/>
                  <a:pt x="6975281" y="587675"/>
                  <a:pt x="6981825" y="795528"/>
                </a:cubicBezTo>
                <a:cubicBezTo>
                  <a:pt x="6988369" y="1003381"/>
                  <a:pt x="6982675" y="1149932"/>
                  <a:pt x="6981825" y="1371600"/>
                </a:cubicBezTo>
                <a:cubicBezTo>
                  <a:pt x="6980975" y="1593268"/>
                  <a:pt x="6984934" y="1653480"/>
                  <a:pt x="6981825" y="1892808"/>
                </a:cubicBezTo>
                <a:cubicBezTo>
                  <a:pt x="6978716" y="2132136"/>
                  <a:pt x="7008478" y="2307323"/>
                  <a:pt x="6981825" y="2578608"/>
                </a:cubicBezTo>
                <a:cubicBezTo>
                  <a:pt x="6955172" y="2849893"/>
                  <a:pt x="7001369" y="2974002"/>
                  <a:pt x="6981825" y="3154680"/>
                </a:cubicBezTo>
                <a:cubicBezTo>
                  <a:pt x="6962281" y="3335358"/>
                  <a:pt x="6958206" y="3548556"/>
                  <a:pt x="6981825" y="3840480"/>
                </a:cubicBezTo>
                <a:cubicBezTo>
                  <a:pt x="7005444" y="4132404"/>
                  <a:pt x="6963765" y="4446639"/>
                  <a:pt x="6981825" y="4636008"/>
                </a:cubicBezTo>
                <a:cubicBezTo>
                  <a:pt x="6999885" y="4825377"/>
                  <a:pt x="7004853" y="5133430"/>
                  <a:pt x="6981825" y="5486400"/>
                </a:cubicBezTo>
                <a:cubicBezTo>
                  <a:pt x="6767528" y="5490193"/>
                  <a:pt x="6627815" y="5474951"/>
                  <a:pt x="6353461" y="5486400"/>
                </a:cubicBezTo>
                <a:cubicBezTo>
                  <a:pt x="6079107" y="5497849"/>
                  <a:pt x="5791335" y="5524269"/>
                  <a:pt x="5585460" y="5486400"/>
                </a:cubicBezTo>
                <a:cubicBezTo>
                  <a:pt x="5379585" y="5448531"/>
                  <a:pt x="5114277" y="5516160"/>
                  <a:pt x="4957096" y="5486400"/>
                </a:cubicBezTo>
                <a:cubicBezTo>
                  <a:pt x="4799915" y="5456640"/>
                  <a:pt x="4536689" y="5518260"/>
                  <a:pt x="4119277" y="5486400"/>
                </a:cubicBezTo>
                <a:cubicBezTo>
                  <a:pt x="3701865" y="5454540"/>
                  <a:pt x="3735805" y="5473154"/>
                  <a:pt x="3490913" y="5486400"/>
                </a:cubicBezTo>
                <a:cubicBezTo>
                  <a:pt x="3246021" y="5499646"/>
                  <a:pt x="3077395" y="5461552"/>
                  <a:pt x="2932367" y="5486400"/>
                </a:cubicBezTo>
                <a:cubicBezTo>
                  <a:pt x="2787339" y="5511248"/>
                  <a:pt x="2315002" y="5467157"/>
                  <a:pt x="2094548" y="5486400"/>
                </a:cubicBezTo>
                <a:cubicBezTo>
                  <a:pt x="1874094" y="5505643"/>
                  <a:pt x="1640617" y="5474555"/>
                  <a:pt x="1326547" y="5486400"/>
                </a:cubicBezTo>
                <a:cubicBezTo>
                  <a:pt x="1012477" y="5498245"/>
                  <a:pt x="943660" y="5498125"/>
                  <a:pt x="837819" y="5486400"/>
                </a:cubicBezTo>
                <a:cubicBezTo>
                  <a:pt x="731978" y="5474675"/>
                  <a:pt x="332571" y="5511185"/>
                  <a:pt x="0" y="5486400"/>
                </a:cubicBezTo>
                <a:cubicBezTo>
                  <a:pt x="-6225" y="5212097"/>
                  <a:pt x="-3640" y="5097212"/>
                  <a:pt x="0" y="4745736"/>
                </a:cubicBezTo>
                <a:cubicBezTo>
                  <a:pt x="3640" y="4394260"/>
                  <a:pt x="19602" y="4275213"/>
                  <a:pt x="0" y="4114800"/>
                </a:cubicBezTo>
                <a:cubicBezTo>
                  <a:pt x="-19602" y="3954387"/>
                  <a:pt x="-10080" y="3821817"/>
                  <a:pt x="0" y="3593592"/>
                </a:cubicBezTo>
                <a:cubicBezTo>
                  <a:pt x="10080" y="3365367"/>
                  <a:pt x="26119" y="3296251"/>
                  <a:pt x="0" y="3017520"/>
                </a:cubicBezTo>
                <a:cubicBezTo>
                  <a:pt x="-26119" y="2738789"/>
                  <a:pt x="13116" y="2564964"/>
                  <a:pt x="0" y="2386584"/>
                </a:cubicBezTo>
                <a:cubicBezTo>
                  <a:pt x="-13116" y="2208204"/>
                  <a:pt x="16716" y="1990625"/>
                  <a:pt x="0" y="1700784"/>
                </a:cubicBezTo>
                <a:cubicBezTo>
                  <a:pt x="-16716" y="1410943"/>
                  <a:pt x="-12436" y="1216652"/>
                  <a:pt x="0" y="1069848"/>
                </a:cubicBezTo>
                <a:cubicBezTo>
                  <a:pt x="12436" y="923044"/>
                  <a:pt x="-32121" y="41892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666873"/>
            </a:solidFill>
            <a:extLst>
              <a:ext uri="{C807C97D-BFC1-408E-A445-0C87EB9F89A2}">
                <ask:lineSketchStyleProps xmlns:ask="http://schemas.microsoft.com/office/drawing/2018/sketchyshapes" sd="21556937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721C27-2BCA-4A8D-9139-ABEE4E06A5E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A8D0-001C-494D-941B-EA032575F961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AutoEncoder</a:t>
            </a:r>
            <a:endParaRPr lang="ko-KR" altLang="en-US" sz="4400" spc="-15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13D1AA-C3B8-4069-8471-431DB696A4C3}"/>
              </a:ext>
            </a:extLst>
          </p:cNvPr>
          <p:cNvSpPr txBox="1"/>
          <p:nvPr/>
        </p:nvSpPr>
        <p:spPr>
          <a:xfrm>
            <a:off x="842337" y="678663"/>
            <a:ext cx="3052439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400" dirty="0">
                <a:ln w="57150">
                  <a:solidFill>
                    <a:schemeClr val="tx1"/>
                  </a:solidFill>
                </a:ln>
                <a:solidFill>
                  <a:srgbClr val="6D7BA6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34400" dirty="0">
              <a:ln w="57150">
                <a:solidFill>
                  <a:schemeClr val="tx1"/>
                </a:solidFill>
              </a:ln>
              <a:solidFill>
                <a:srgbClr val="6D7BA6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679FF-B3FE-4593-89D5-983014CC3703}"/>
              </a:ext>
            </a:extLst>
          </p:cNvPr>
          <p:cNvSpPr txBox="1"/>
          <p:nvPr/>
        </p:nvSpPr>
        <p:spPr>
          <a:xfrm>
            <a:off x="6783695" y="535944"/>
            <a:ext cx="4951105" cy="63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2016-07-01 ~ 2021-07-14</a:t>
            </a:r>
            <a:endParaRPr lang="ko-KR" altLang="en-US" sz="3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3DE12-FB68-4474-B0E8-EB18ED56C2A8}"/>
              </a:ext>
            </a:extLst>
          </p:cNvPr>
          <p:cNvSpPr txBox="1"/>
          <p:nvPr/>
        </p:nvSpPr>
        <p:spPr>
          <a:xfrm>
            <a:off x="5059067" y="55985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기간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54B8E-4297-426C-8164-9BEA022908AD}"/>
              </a:ext>
            </a:extLst>
          </p:cNvPr>
          <p:cNvSpPr txBox="1"/>
          <p:nvPr/>
        </p:nvSpPr>
        <p:spPr>
          <a:xfrm>
            <a:off x="5058796" y="161969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0C8E2-B955-496C-A9B4-474C27FA0EEA}"/>
              </a:ext>
            </a:extLst>
          </p:cNvPr>
          <p:cNvSpPr txBox="1"/>
          <p:nvPr/>
        </p:nvSpPr>
        <p:spPr>
          <a:xfrm>
            <a:off x="6162675" y="1565554"/>
            <a:ext cx="5509265" cy="3875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저가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시가총액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거래대금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개인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기관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외국인 거래량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BPS,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PER,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PBR,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EPS,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DIV,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DPS,</a:t>
            </a:r>
          </a:p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공매도 거래량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거래대금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r">
              <a:lnSpc>
                <a:spcPct val="130000"/>
              </a:lnSpc>
            </a:pP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잔고수량</a:t>
            </a:r>
            <a:r>
              <a:rPr lang="en-US" altLang="ko-KR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잔고금액</a:t>
            </a:r>
            <a:endParaRPr lang="en-US" altLang="ko-KR" sz="3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9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BE976-F2A2-4D11-A300-44CB20599423}"/>
              </a:ext>
            </a:extLst>
          </p:cNvPr>
          <p:cNvSpPr/>
          <p:nvPr/>
        </p:nvSpPr>
        <p:spPr>
          <a:xfrm>
            <a:off x="4857749" y="314325"/>
            <a:ext cx="6981825" cy="5486400"/>
          </a:xfrm>
          <a:custGeom>
            <a:avLst/>
            <a:gdLst>
              <a:gd name="connsiteX0" fmla="*/ 0 w 6981825"/>
              <a:gd name="connsiteY0" fmla="*/ 0 h 5486400"/>
              <a:gd name="connsiteX1" fmla="*/ 488728 w 6981825"/>
              <a:gd name="connsiteY1" fmla="*/ 0 h 5486400"/>
              <a:gd name="connsiteX2" fmla="*/ 977456 w 6981825"/>
              <a:gd name="connsiteY2" fmla="*/ 0 h 5486400"/>
              <a:gd name="connsiteX3" fmla="*/ 1675638 w 6981825"/>
              <a:gd name="connsiteY3" fmla="*/ 0 h 5486400"/>
              <a:gd name="connsiteX4" fmla="*/ 2443639 w 6981825"/>
              <a:gd name="connsiteY4" fmla="*/ 0 h 5486400"/>
              <a:gd name="connsiteX5" fmla="*/ 2932367 w 6981825"/>
              <a:gd name="connsiteY5" fmla="*/ 0 h 5486400"/>
              <a:gd name="connsiteX6" fmla="*/ 3700367 w 6981825"/>
              <a:gd name="connsiteY6" fmla="*/ 0 h 5486400"/>
              <a:gd name="connsiteX7" fmla="*/ 4189095 w 6981825"/>
              <a:gd name="connsiteY7" fmla="*/ 0 h 5486400"/>
              <a:gd name="connsiteX8" fmla="*/ 4677823 w 6981825"/>
              <a:gd name="connsiteY8" fmla="*/ 0 h 5486400"/>
              <a:gd name="connsiteX9" fmla="*/ 5376005 w 6981825"/>
              <a:gd name="connsiteY9" fmla="*/ 0 h 5486400"/>
              <a:gd name="connsiteX10" fmla="*/ 5934551 w 6981825"/>
              <a:gd name="connsiteY10" fmla="*/ 0 h 5486400"/>
              <a:gd name="connsiteX11" fmla="*/ 6981825 w 6981825"/>
              <a:gd name="connsiteY11" fmla="*/ 0 h 5486400"/>
              <a:gd name="connsiteX12" fmla="*/ 6981825 w 6981825"/>
              <a:gd name="connsiteY12" fmla="*/ 795528 h 5486400"/>
              <a:gd name="connsiteX13" fmla="*/ 6981825 w 6981825"/>
              <a:gd name="connsiteY13" fmla="*/ 1371600 h 5486400"/>
              <a:gd name="connsiteX14" fmla="*/ 6981825 w 6981825"/>
              <a:gd name="connsiteY14" fmla="*/ 1892808 h 5486400"/>
              <a:gd name="connsiteX15" fmla="*/ 6981825 w 6981825"/>
              <a:gd name="connsiteY15" fmla="*/ 2578608 h 5486400"/>
              <a:gd name="connsiteX16" fmla="*/ 6981825 w 6981825"/>
              <a:gd name="connsiteY16" fmla="*/ 3154680 h 5486400"/>
              <a:gd name="connsiteX17" fmla="*/ 6981825 w 6981825"/>
              <a:gd name="connsiteY17" fmla="*/ 3840480 h 5486400"/>
              <a:gd name="connsiteX18" fmla="*/ 6981825 w 6981825"/>
              <a:gd name="connsiteY18" fmla="*/ 4636008 h 5486400"/>
              <a:gd name="connsiteX19" fmla="*/ 6981825 w 6981825"/>
              <a:gd name="connsiteY19" fmla="*/ 5486400 h 5486400"/>
              <a:gd name="connsiteX20" fmla="*/ 6353461 w 6981825"/>
              <a:gd name="connsiteY20" fmla="*/ 5486400 h 5486400"/>
              <a:gd name="connsiteX21" fmla="*/ 5585460 w 6981825"/>
              <a:gd name="connsiteY21" fmla="*/ 5486400 h 5486400"/>
              <a:gd name="connsiteX22" fmla="*/ 4957096 w 6981825"/>
              <a:gd name="connsiteY22" fmla="*/ 5486400 h 5486400"/>
              <a:gd name="connsiteX23" fmla="*/ 4119277 w 6981825"/>
              <a:gd name="connsiteY23" fmla="*/ 5486400 h 5486400"/>
              <a:gd name="connsiteX24" fmla="*/ 3490913 w 6981825"/>
              <a:gd name="connsiteY24" fmla="*/ 5486400 h 5486400"/>
              <a:gd name="connsiteX25" fmla="*/ 2932367 w 6981825"/>
              <a:gd name="connsiteY25" fmla="*/ 5486400 h 5486400"/>
              <a:gd name="connsiteX26" fmla="*/ 2094548 w 6981825"/>
              <a:gd name="connsiteY26" fmla="*/ 5486400 h 5486400"/>
              <a:gd name="connsiteX27" fmla="*/ 1326547 w 6981825"/>
              <a:gd name="connsiteY27" fmla="*/ 5486400 h 5486400"/>
              <a:gd name="connsiteX28" fmla="*/ 837819 w 6981825"/>
              <a:gd name="connsiteY28" fmla="*/ 5486400 h 5486400"/>
              <a:gd name="connsiteX29" fmla="*/ 0 w 6981825"/>
              <a:gd name="connsiteY29" fmla="*/ 5486400 h 5486400"/>
              <a:gd name="connsiteX30" fmla="*/ 0 w 6981825"/>
              <a:gd name="connsiteY30" fmla="*/ 4745736 h 5486400"/>
              <a:gd name="connsiteX31" fmla="*/ 0 w 6981825"/>
              <a:gd name="connsiteY31" fmla="*/ 4114800 h 5486400"/>
              <a:gd name="connsiteX32" fmla="*/ 0 w 6981825"/>
              <a:gd name="connsiteY32" fmla="*/ 3593592 h 5486400"/>
              <a:gd name="connsiteX33" fmla="*/ 0 w 6981825"/>
              <a:gd name="connsiteY33" fmla="*/ 3017520 h 5486400"/>
              <a:gd name="connsiteX34" fmla="*/ 0 w 6981825"/>
              <a:gd name="connsiteY34" fmla="*/ 2386584 h 5486400"/>
              <a:gd name="connsiteX35" fmla="*/ 0 w 6981825"/>
              <a:gd name="connsiteY35" fmla="*/ 1700784 h 5486400"/>
              <a:gd name="connsiteX36" fmla="*/ 0 w 6981825"/>
              <a:gd name="connsiteY36" fmla="*/ 1069848 h 5486400"/>
              <a:gd name="connsiteX37" fmla="*/ 0 w 6981825"/>
              <a:gd name="connsiteY37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981825" h="5486400" extrusionOk="0">
                <a:moveTo>
                  <a:pt x="0" y="0"/>
                </a:moveTo>
                <a:cubicBezTo>
                  <a:pt x="162233" y="2683"/>
                  <a:pt x="372230" y="5386"/>
                  <a:pt x="488728" y="0"/>
                </a:cubicBezTo>
                <a:cubicBezTo>
                  <a:pt x="605226" y="-5386"/>
                  <a:pt x="774337" y="-20739"/>
                  <a:pt x="977456" y="0"/>
                </a:cubicBezTo>
                <a:cubicBezTo>
                  <a:pt x="1180575" y="20739"/>
                  <a:pt x="1393902" y="12396"/>
                  <a:pt x="1675638" y="0"/>
                </a:cubicBezTo>
                <a:cubicBezTo>
                  <a:pt x="1957374" y="-12396"/>
                  <a:pt x="2142495" y="1451"/>
                  <a:pt x="2443639" y="0"/>
                </a:cubicBezTo>
                <a:cubicBezTo>
                  <a:pt x="2744783" y="-1451"/>
                  <a:pt x="2761485" y="-21626"/>
                  <a:pt x="2932367" y="0"/>
                </a:cubicBezTo>
                <a:cubicBezTo>
                  <a:pt x="3103249" y="21626"/>
                  <a:pt x="3319341" y="-1736"/>
                  <a:pt x="3700367" y="0"/>
                </a:cubicBezTo>
                <a:cubicBezTo>
                  <a:pt x="4081393" y="1736"/>
                  <a:pt x="4055541" y="11805"/>
                  <a:pt x="4189095" y="0"/>
                </a:cubicBezTo>
                <a:cubicBezTo>
                  <a:pt x="4322649" y="-11805"/>
                  <a:pt x="4479938" y="-15224"/>
                  <a:pt x="4677823" y="0"/>
                </a:cubicBezTo>
                <a:cubicBezTo>
                  <a:pt x="4875708" y="15224"/>
                  <a:pt x="5054215" y="-241"/>
                  <a:pt x="5376005" y="0"/>
                </a:cubicBezTo>
                <a:cubicBezTo>
                  <a:pt x="5697795" y="241"/>
                  <a:pt x="5705934" y="-19560"/>
                  <a:pt x="5934551" y="0"/>
                </a:cubicBezTo>
                <a:cubicBezTo>
                  <a:pt x="6163168" y="19560"/>
                  <a:pt x="6626405" y="-38473"/>
                  <a:pt x="6981825" y="0"/>
                </a:cubicBezTo>
                <a:cubicBezTo>
                  <a:pt x="6978690" y="367610"/>
                  <a:pt x="6975281" y="587675"/>
                  <a:pt x="6981825" y="795528"/>
                </a:cubicBezTo>
                <a:cubicBezTo>
                  <a:pt x="6988369" y="1003381"/>
                  <a:pt x="6982675" y="1149932"/>
                  <a:pt x="6981825" y="1371600"/>
                </a:cubicBezTo>
                <a:cubicBezTo>
                  <a:pt x="6980975" y="1593268"/>
                  <a:pt x="6984934" y="1653480"/>
                  <a:pt x="6981825" y="1892808"/>
                </a:cubicBezTo>
                <a:cubicBezTo>
                  <a:pt x="6978716" y="2132136"/>
                  <a:pt x="7008478" y="2307323"/>
                  <a:pt x="6981825" y="2578608"/>
                </a:cubicBezTo>
                <a:cubicBezTo>
                  <a:pt x="6955172" y="2849893"/>
                  <a:pt x="7001369" y="2974002"/>
                  <a:pt x="6981825" y="3154680"/>
                </a:cubicBezTo>
                <a:cubicBezTo>
                  <a:pt x="6962281" y="3335358"/>
                  <a:pt x="6958206" y="3548556"/>
                  <a:pt x="6981825" y="3840480"/>
                </a:cubicBezTo>
                <a:cubicBezTo>
                  <a:pt x="7005444" y="4132404"/>
                  <a:pt x="6963765" y="4446639"/>
                  <a:pt x="6981825" y="4636008"/>
                </a:cubicBezTo>
                <a:cubicBezTo>
                  <a:pt x="6999885" y="4825377"/>
                  <a:pt x="7004853" y="5133430"/>
                  <a:pt x="6981825" y="5486400"/>
                </a:cubicBezTo>
                <a:cubicBezTo>
                  <a:pt x="6767528" y="5490193"/>
                  <a:pt x="6627815" y="5474951"/>
                  <a:pt x="6353461" y="5486400"/>
                </a:cubicBezTo>
                <a:cubicBezTo>
                  <a:pt x="6079107" y="5497849"/>
                  <a:pt x="5791335" y="5524269"/>
                  <a:pt x="5585460" y="5486400"/>
                </a:cubicBezTo>
                <a:cubicBezTo>
                  <a:pt x="5379585" y="5448531"/>
                  <a:pt x="5114277" y="5516160"/>
                  <a:pt x="4957096" y="5486400"/>
                </a:cubicBezTo>
                <a:cubicBezTo>
                  <a:pt x="4799915" y="5456640"/>
                  <a:pt x="4536689" y="5518260"/>
                  <a:pt x="4119277" y="5486400"/>
                </a:cubicBezTo>
                <a:cubicBezTo>
                  <a:pt x="3701865" y="5454540"/>
                  <a:pt x="3735805" y="5473154"/>
                  <a:pt x="3490913" y="5486400"/>
                </a:cubicBezTo>
                <a:cubicBezTo>
                  <a:pt x="3246021" y="5499646"/>
                  <a:pt x="3077395" y="5461552"/>
                  <a:pt x="2932367" y="5486400"/>
                </a:cubicBezTo>
                <a:cubicBezTo>
                  <a:pt x="2787339" y="5511248"/>
                  <a:pt x="2315002" y="5467157"/>
                  <a:pt x="2094548" y="5486400"/>
                </a:cubicBezTo>
                <a:cubicBezTo>
                  <a:pt x="1874094" y="5505643"/>
                  <a:pt x="1640617" y="5474555"/>
                  <a:pt x="1326547" y="5486400"/>
                </a:cubicBezTo>
                <a:cubicBezTo>
                  <a:pt x="1012477" y="5498245"/>
                  <a:pt x="943660" y="5498125"/>
                  <a:pt x="837819" y="5486400"/>
                </a:cubicBezTo>
                <a:cubicBezTo>
                  <a:pt x="731978" y="5474675"/>
                  <a:pt x="332571" y="5511185"/>
                  <a:pt x="0" y="5486400"/>
                </a:cubicBezTo>
                <a:cubicBezTo>
                  <a:pt x="-6225" y="5212097"/>
                  <a:pt x="-3640" y="5097212"/>
                  <a:pt x="0" y="4745736"/>
                </a:cubicBezTo>
                <a:cubicBezTo>
                  <a:pt x="3640" y="4394260"/>
                  <a:pt x="19602" y="4275213"/>
                  <a:pt x="0" y="4114800"/>
                </a:cubicBezTo>
                <a:cubicBezTo>
                  <a:pt x="-19602" y="3954387"/>
                  <a:pt x="-10080" y="3821817"/>
                  <a:pt x="0" y="3593592"/>
                </a:cubicBezTo>
                <a:cubicBezTo>
                  <a:pt x="10080" y="3365367"/>
                  <a:pt x="26119" y="3296251"/>
                  <a:pt x="0" y="3017520"/>
                </a:cubicBezTo>
                <a:cubicBezTo>
                  <a:pt x="-26119" y="2738789"/>
                  <a:pt x="13116" y="2564964"/>
                  <a:pt x="0" y="2386584"/>
                </a:cubicBezTo>
                <a:cubicBezTo>
                  <a:pt x="-13116" y="2208204"/>
                  <a:pt x="16716" y="1990625"/>
                  <a:pt x="0" y="1700784"/>
                </a:cubicBezTo>
                <a:cubicBezTo>
                  <a:pt x="-16716" y="1410943"/>
                  <a:pt x="-12436" y="1216652"/>
                  <a:pt x="0" y="1069848"/>
                </a:cubicBezTo>
                <a:cubicBezTo>
                  <a:pt x="12436" y="923044"/>
                  <a:pt x="-32121" y="41892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666873"/>
            </a:solidFill>
            <a:extLst>
              <a:ext uri="{C807C97D-BFC1-408E-A445-0C87EB9F89A2}">
                <ask:lineSketchStyleProps xmlns:ask="http://schemas.microsoft.com/office/drawing/2018/sketchyshapes" sd="21556937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721C27-2BCA-4A8D-9139-ABEE4E06A5E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A8D0-001C-494D-941B-EA032575F961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AutoEncoder</a:t>
            </a:r>
            <a:endParaRPr kumimoji="0" lang="ko-KR" altLang="en-US" sz="44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13D1AA-C3B8-4069-8471-431DB696A4C3}"/>
              </a:ext>
            </a:extLst>
          </p:cNvPr>
          <p:cNvSpPr txBox="1"/>
          <p:nvPr/>
        </p:nvSpPr>
        <p:spPr>
          <a:xfrm>
            <a:off x="842337" y="678663"/>
            <a:ext cx="3052439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4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srgbClr val="6E8C79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2</a:t>
            </a:r>
            <a:endParaRPr kumimoji="0" lang="ko-KR" altLang="en-US" sz="344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srgbClr val="6E8C79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679FF-B3FE-4593-89D5-983014CC3703}"/>
              </a:ext>
            </a:extLst>
          </p:cNvPr>
          <p:cNvSpPr txBox="1"/>
          <p:nvPr/>
        </p:nvSpPr>
        <p:spPr>
          <a:xfrm>
            <a:off x="6774170" y="535944"/>
            <a:ext cx="4951105" cy="63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1999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-01-06 ~ 2021-07-19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3DE12-FB68-4474-B0E8-EB18ED56C2A8}"/>
              </a:ext>
            </a:extLst>
          </p:cNvPr>
          <p:cNvSpPr txBox="1"/>
          <p:nvPr/>
        </p:nvSpPr>
        <p:spPr>
          <a:xfrm>
            <a:off x="5059067" y="55985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54B8E-4297-426C-8164-9BEA022908AD}"/>
              </a:ext>
            </a:extLst>
          </p:cNvPr>
          <p:cNvSpPr txBox="1"/>
          <p:nvPr/>
        </p:nvSpPr>
        <p:spPr>
          <a:xfrm>
            <a:off x="5058796" y="1476822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변수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F0C8E2-B955-496C-A9B4-474C27FA0EEA}"/>
              </a:ext>
            </a:extLst>
          </p:cNvPr>
          <p:cNvSpPr txBox="1"/>
          <p:nvPr/>
        </p:nvSpPr>
        <p:spPr>
          <a:xfrm>
            <a:off x="6329179" y="1435263"/>
            <a:ext cx="5348002" cy="131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전체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/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개인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/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기관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/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외국인 거래량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종가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5B39F-CA4D-4308-9768-839E4635ECF2}"/>
              </a:ext>
            </a:extLst>
          </p:cNvPr>
          <p:cNvSpPr txBox="1"/>
          <p:nvPr/>
        </p:nvSpPr>
        <p:spPr>
          <a:xfrm>
            <a:off x="5068592" y="296528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비고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355E6-3C43-44EC-A71E-C9FCFC45411A}"/>
              </a:ext>
            </a:extLst>
          </p:cNvPr>
          <p:cNvSpPr txBox="1"/>
          <p:nvPr/>
        </p:nvSpPr>
        <p:spPr>
          <a:xfrm>
            <a:off x="6022637" y="2906441"/>
            <a:ext cx="5649303" cy="259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2016-01-28 ~ 2021-07-19</a:t>
            </a: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기간동안 실제 종가 데이터와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LSTM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으로 예측한 종가 데이터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가지를 나눠서 따로 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AE</a:t>
            </a: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대입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07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BE976-F2A2-4D11-A300-44CB20599423}"/>
              </a:ext>
            </a:extLst>
          </p:cNvPr>
          <p:cNvSpPr/>
          <p:nvPr/>
        </p:nvSpPr>
        <p:spPr>
          <a:xfrm>
            <a:off x="3271348" y="419100"/>
            <a:ext cx="5649303" cy="5486400"/>
          </a:xfrm>
          <a:custGeom>
            <a:avLst/>
            <a:gdLst>
              <a:gd name="connsiteX0" fmla="*/ 0 w 5649303"/>
              <a:gd name="connsiteY0" fmla="*/ 0 h 5486400"/>
              <a:gd name="connsiteX1" fmla="*/ 458221 w 5649303"/>
              <a:gd name="connsiteY1" fmla="*/ 0 h 5486400"/>
              <a:gd name="connsiteX2" fmla="*/ 916442 w 5649303"/>
              <a:gd name="connsiteY2" fmla="*/ 0 h 5486400"/>
              <a:gd name="connsiteX3" fmla="*/ 1544143 w 5649303"/>
              <a:gd name="connsiteY3" fmla="*/ 0 h 5486400"/>
              <a:gd name="connsiteX4" fmla="*/ 2228336 w 5649303"/>
              <a:gd name="connsiteY4" fmla="*/ 0 h 5486400"/>
              <a:gd name="connsiteX5" fmla="*/ 2686557 w 5649303"/>
              <a:gd name="connsiteY5" fmla="*/ 0 h 5486400"/>
              <a:gd name="connsiteX6" fmla="*/ 3370751 w 5649303"/>
              <a:gd name="connsiteY6" fmla="*/ 0 h 5486400"/>
              <a:gd name="connsiteX7" fmla="*/ 3828972 w 5649303"/>
              <a:gd name="connsiteY7" fmla="*/ 0 h 5486400"/>
              <a:gd name="connsiteX8" fmla="*/ 4287193 w 5649303"/>
              <a:gd name="connsiteY8" fmla="*/ 0 h 5486400"/>
              <a:gd name="connsiteX9" fmla="*/ 4914894 w 5649303"/>
              <a:gd name="connsiteY9" fmla="*/ 0 h 5486400"/>
              <a:gd name="connsiteX10" fmla="*/ 5649303 w 5649303"/>
              <a:gd name="connsiteY10" fmla="*/ 0 h 5486400"/>
              <a:gd name="connsiteX11" fmla="*/ 5649303 w 5649303"/>
              <a:gd name="connsiteY11" fmla="*/ 685800 h 5486400"/>
              <a:gd name="connsiteX12" fmla="*/ 5649303 w 5649303"/>
              <a:gd name="connsiteY12" fmla="*/ 1316736 h 5486400"/>
              <a:gd name="connsiteX13" fmla="*/ 5649303 w 5649303"/>
              <a:gd name="connsiteY13" fmla="*/ 1892808 h 5486400"/>
              <a:gd name="connsiteX14" fmla="*/ 5649303 w 5649303"/>
              <a:gd name="connsiteY14" fmla="*/ 2414016 h 5486400"/>
              <a:gd name="connsiteX15" fmla="*/ 5649303 w 5649303"/>
              <a:gd name="connsiteY15" fmla="*/ 3099816 h 5486400"/>
              <a:gd name="connsiteX16" fmla="*/ 5649303 w 5649303"/>
              <a:gd name="connsiteY16" fmla="*/ 3675888 h 5486400"/>
              <a:gd name="connsiteX17" fmla="*/ 5649303 w 5649303"/>
              <a:gd name="connsiteY17" fmla="*/ 4361688 h 5486400"/>
              <a:gd name="connsiteX18" fmla="*/ 5649303 w 5649303"/>
              <a:gd name="connsiteY18" fmla="*/ 5486400 h 5486400"/>
              <a:gd name="connsiteX19" fmla="*/ 4965110 w 5649303"/>
              <a:gd name="connsiteY19" fmla="*/ 5486400 h 5486400"/>
              <a:gd name="connsiteX20" fmla="*/ 4224423 w 5649303"/>
              <a:gd name="connsiteY20" fmla="*/ 5486400 h 5486400"/>
              <a:gd name="connsiteX21" fmla="*/ 3540230 w 5649303"/>
              <a:gd name="connsiteY21" fmla="*/ 5486400 h 5486400"/>
              <a:gd name="connsiteX22" fmla="*/ 2969023 w 5649303"/>
              <a:gd name="connsiteY22" fmla="*/ 5486400 h 5486400"/>
              <a:gd name="connsiteX23" fmla="*/ 2228336 w 5649303"/>
              <a:gd name="connsiteY23" fmla="*/ 5486400 h 5486400"/>
              <a:gd name="connsiteX24" fmla="*/ 1657129 w 5649303"/>
              <a:gd name="connsiteY24" fmla="*/ 5486400 h 5486400"/>
              <a:gd name="connsiteX25" fmla="*/ 1142415 w 5649303"/>
              <a:gd name="connsiteY25" fmla="*/ 5486400 h 5486400"/>
              <a:gd name="connsiteX26" fmla="*/ 0 w 5649303"/>
              <a:gd name="connsiteY26" fmla="*/ 5486400 h 5486400"/>
              <a:gd name="connsiteX27" fmla="*/ 0 w 5649303"/>
              <a:gd name="connsiteY27" fmla="*/ 4745736 h 5486400"/>
              <a:gd name="connsiteX28" fmla="*/ 0 w 5649303"/>
              <a:gd name="connsiteY28" fmla="*/ 4005072 h 5486400"/>
              <a:gd name="connsiteX29" fmla="*/ 0 w 5649303"/>
              <a:gd name="connsiteY29" fmla="*/ 3264408 h 5486400"/>
              <a:gd name="connsiteX30" fmla="*/ 0 w 5649303"/>
              <a:gd name="connsiteY30" fmla="*/ 2523744 h 5486400"/>
              <a:gd name="connsiteX31" fmla="*/ 0 w 5649303"/>
              <a:gd name="connsiteY31" fmla="*/ 1892808 h 5486400"/>
              <a:gd name="connsiteX32" fmla="*/ 0 w 5649303"/>
              <a:gd name="connsiteY32" fmla="*/ 1371600 h 5486400"/>
              <a:gd name="connsiteX33" fmla="*/ 0 w 5649303"/>
              <a:gd name="connsiteY33" fmla="*/ 795528 h 5486400"/>
              <a:gd name="connsiteX34" fmla="*/ 0 w 5649303"/>
              <a:gd name="connsiteY3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49303" h="5486400" extrusionOk="0">
                <a:moveTo>
                  <a:pt x="0" y="0"/>
                </a:moveTo>
                <a:cubicBezTo>
                  <a:pt x="174932" y="20119"/>
                  <a:pt x="308266" y="-3796"/>
                  <a:pt x="458221" y="0"/>
                </a:cubicBezTo>
                <a:cubicBezTo>
                  <a:pt x="608176" y="3796"/>
                  <a:pt x="689066" y="-12242"/>
                  <a:pt x="916442" y="0"/>
                </a:cubicBezTo>
                <a:cubicBezTo>
                  <a:pt x="1143818" y="12242"/>
                  <a:pt x="1337293" y="27607"/>
                  <a:pt x="1544143" y="0"/>
                </a:cubicBezTo>
                <a:cubicBezTo>
                  <a:pt x="1750993" y="-27607"/>
                  <a:pt x="1923256" y="-17456"/>
                  <a:pt x="2228336" y="0"/>
                </a:cubicBezTo>
                <a:cubicBezTo>
                  <a:pt x="2533416" y="17456"/>
                  <a:pt x="2527793" y="16092"/>
                  <a:pt x="2686557" y="0"/>
                </a:cubicBezTo>
                <a:cubicBezTo>
                  <a:pt x="2845321" y="-16092"/>
                  <a:pt x="3166772" y="-27445"/>
                  <a:pt x="3370751" y="0"/>
                </a:cubicBezTo>
                <a:cubicBezTo>
                  <a:pt x="3574730" y="27445"/>
                  <a:pt x="3644455" y="-9680"/>
                  <a:pt x="3828972" y="0"/>
                </a:cubicBezTo>
                <a:cubicBezTo>
                  <a:pt x="4013489" y="9680"/>
                  <a:pt x="4109762" y="-18330"/>
                  <a:pt x="4287193" y="0"/>
                </a:cubicBezTo>
                <a:cubicBezTo>
                  <a:pt x="4464624" y="18330"/>
                  <a:pt x="4652684" y="29870"/>
                  <a:pt x="4914894" y="0"/>
                </a:cubicBezTo>
                <a:cubicBezTo>
                  <a:pt x="5177104" y="-29870"/>
                  <a:pt x="5438724" y="10730"/>
                  <a:pt x="5649303" y="0"/>
                </a:cubicBezTo>
                <a:cubicBezTo>
                  <a:pt x="5640689" y="315214"/>
                  <a:pt x="5664498" y="516362"/>
                  <a:pt x="5649303" y="685800"/>
                </a:cubicBezTo>
                <a:cubicBezTo>
                  <a:pt x="5634108" y="855238"/>
                  <a:pt x="5640015" y="1025023"/>
                  <a:pt x="5649303" y="1316736"/>
                </a:cubicBezTo>
                <a:cubicBezTo>
                  <a:pt x="5658591" y="1608449"/>
                  <a:pt x="5650153" y="1671140"/>
                  <a:pt x="5649303" y="1892808"/>
                </a:cubicBezTo>
                <a:cubicBezTo>
                  <a:pt x="5648453" y="2114476"/>
                  <a:pt x="5652412" y="2174688"/>
                  <a:pt x="5649303" y="2414016"/>
                </a:cubicBezTo>
                <a:cubicBezTo>
                  <a:pt x="5646194" y="2653344"/>
                  <a:pt x="5675956" y="2828531"/>
                  <a:pt x="5649303" y="3099816"/>
                </a:cubicBezTo>
                <a:cubicBezTo>
                  <a:pt x="5622650" y="3371101"/>
                  <a:pt x="5668847" y="3495210"/>
                  <a:pt x="5649303" y="3675888"/>
                </a:cubicBezTo>
                <a:cubicBezTo>
                  <a:pt x="5629759" y="3856566"/>
                  <a:pt x="5625684" y="4069764"/>
                  <a:pt x="5649303" y="4361688"/>
                </a:cubicBezTo>
                <a:cubicBezTo>
                  <a:pt x="5672922" y="4653612"/>
                  <a:pt x="5609297" y="5034308"/>
                  <a:pt x="5649303" y="5486400"/>
                </a:cubicBezTo>
                <a:cubicBezTo>
                  <a:pt x="5474530" y="5519366"/>
                  <a:pt x="5265836" y="5498301"/>
                  <a:pt x="4965110" y="5486400"/>
                </a:cubicBezTo>
                <a:cubicBezTo>
                  <a:pt x="4664384" y="5474499"/>
                  <a:pt x="4463390" y="5449540"/>
                  <a:pt x="4224423" y="5486400"/>
                </a:cubicBezTo>
                <a:cubicBezTo>
                  <a:pt x="3985456" y="5523260"/>
                  <a:pt x="3798530" y="5481094"/>
                  <a:pt x="3540230" y="5486400"/>
                </a:cubicBezTo>
                <a:cubicBezTo>
                  <a:pt x="3281930" y="5491706"/>
                  <a:pt x="3121921" y="5492459"/>
                  <a:pt x="2969023" y="5486400"/>
                </a:cubicBezTo>
                <a:cubicBezTo>
                  <a:pt x="2816125" y="5480341"/>
                  <a:pt x="2558835" y="5462382"/>
                  <a:pt x="2228336" y="5486400"/>
                </a:cubicBezTo>
                <a:cubicBezTo>
                  <a:pt x="1897837" y="5510418"/>
                  <a:pt x="1812344" y="5508538"/>
                  <a:pt x="1657129" y="5486400"/>
                </a:cubicBezTo>
                <a:cubicBezTo>
                  <a:pt x="1501914" y="5464262"/>
                  <a:pt x="1252615" y="5490474"/>
                  <a:pt x="1142415" y="5486400"/>
                </a:cubicBezTo>
                <a:cubicBezTo>
                  <a:pt x="1032215" y="5482326"/>
                  <a:pt x="417971" y="5513140"/>
                  <a:pt x="0" y="5486400"/>
                </a:cubicBezTo>
                <a:cubicBezTo>
                  <a:pt x="4734" y="5147471"/>
                  <a:pt x="-9529" y="4956322"/>
                  <a:pt x="0" y="4745736"/>
                </a:cubicBezTo>
                <a:cubicBezTo>
                  <a:pt x="9529" y="4535150"/>
                  <a:pt x="26486" y="4156050"/>
                  <a:pt x="0" y="4005072"/>
                </a:cubicBezTo>
                <a:cubicBezTo>
                  <a:pt x="-26486" y="3854094"/>
                  <a:pt x="25089" y="3440631"/>
                  <a:pt x="0" y="3264408"/>
                </a:cubicBezTo>
                <a:cubicBezTo>
                  <a:pt x="-25089" y="3088185"/>
                  <a:pt x="-3640" y="2875220"/>
                  <a:pt x="0" y="2523744"/>
                </a:cubicBezTo>
                <a:cubicBezTo>
                  <a:pt x="3640" y="2172268"/>
                  <a:pt x="19602" y="2053221"/>
                  <a:pt x="0" y="1892808"/>
                </a:cubicBezTo>
                <a:cubicBezTo>
                  <a:pt x="-19602" y="1732395"/>
                  <a:pt x="-10080" y="1599825"/>
                  <a:pt x="0" y="1371600"/>
                </a:cubicBezTo>
                <a:cubicBezTo>
                  <a:pt x="10080" y="1143375"/>
                  <a:pt x="26119" y="1074259"/>
                  <a:pt x="0" y="795528"/>
                </a:cubicBezTo>
                <a:cubicBezTo>
                  <a:pt x="-26119" y="516797"/>
                  <a:pt x="-14316" y="28273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666873"/>
            </a:solidFill>
            <a:extLst>
              <a:ext uri="{C807C97D-BFC1-408E-A445-0C87EB9F89A2}">
                <ask:lineSketchStyleProps xmlns:ask="http://schemas.microsoft.com/office/drawing/2018/sketchyshapes" sd="21556937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721C27-2BCA-4A8D-9139-ABEE4E06A5E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A8D0-001C-494D-941B-EA032575F961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AutoEncoder</a:t>
            </a:r>
            <a:endParaRPr kumimoji="0" lang="ko-KR" altLang="en-US" sz="44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355E6-3C43-44EC-A71E-C9FCFC45411A}"/>
              </a:ext>
            </a:extLst>
          </p:cNvPr>
          <p:cNvSpPr txBox="1"/>
          <p:nvPr/>
        </p:nvSpPr>
        <p:spPr>
          <a:xfrm>
            <a:off x="3603518" y="3240757"/>
            <a:ext cx="4984954" cy="1955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MinMax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Scaler</a:t>
            </a: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사용해</a:t>
            </a:r>
            <a:endParaRPr lang="en-US" altLang="ko-KR" sz="32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Input Data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를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0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에서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사이의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숫자로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변환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4B0D7-4E8A-4538-858D-39A5BDF7B9E9}"/>
              </a:ext>
            </a:extLst>
          </p:cNvPr>
          <p:cNvSpPr txBox="1"/>
          <p:nvPr/>
        </p:nvSpPr>
        <p:spPr>
          <a:xfrm>
            <a:off x="5702298" y="721933"/>
            <a:ext cx="7873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srgbClr val="A790B6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!</a:t>
            </a:r>
            <a:endParaRPr kumimoji="0" lang="ko-KR" altLang="en-US" sz="13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srgbClr val="A790B6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5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BE976-F2A2-4D11-A300-44CB20599423}"/>
              </a:ext>
            </a:extLst>
          </p:cNvPr>
          <p:cNvSpPr/>
          <p:nvPr/>
        </p:nvSpPr>
        <p:spPr>
          <a:xfrm>
            <a:off x="3271348" y="419100"/>
            <a:ext cx="5649303" cy="5486400"/>
          </a:xfrm>
          <a:custGeom>
            <a:avLst/>
            <a:gdLst>
              <a:gd name="connsiteX0" fmla="*/ 0 w 5649303"/>
              <a:gd name="connsiteY0" fmla="*/ 0 h 5486400"/>
              <a:gd name="connsiteX1" fmla="*/ 458221 w 5649303"/>
              <a:gd name="connsiteY1" fmla="*/ 0 h 5486400"/>
              <a:gd name="connsiteX2" fmla="*/ 916442 w 5649303"/>
              <a:gd name="connsiteY2" fmla="*/ 0 h 5486400"/>
              <a:gd name="connsiteX3" fmla="*/ 1544143 w 5649303"/>
              <a:gd name="connsiteY3" fmla="*/ 0 h 5486400"/>
              <a:gd name="connsiteX4" fmla="*/ 2228336 w 5649303"/>
              <a:gd name="connsiteY4" fmla="*/ 0 h 5486400"/>
              <a:gd name="connsiteX5" fmla="*/ 2686557 w 5649303"/>
              <a:gd name="connsiteY5" fmla="*/ 0 h 5486400"/>
              <a:gd name="connsiteX6" fmla="*/ 3370751 w 5649303"/>
              <a:gd name="connsiteY6" fmla="*/ 0 h 5486400"/>
              <a:gd name="connsiteX7" fmla="*/ 3828972 w 5649303"/>
              <a:gd name="connsiteY7" fmla="*/ 0 h 5486400"/>
              <a:gd name="connsiteX8" fmla="*/ 4287193 w 5649303"/>
              <a:gd name="connsiteY8" fmla="*/ 0 h 5486400"/>
              <a:gd name="connsiteX9" fmla="*/ 4914894 w 5649303"/>
              <a:gd name="connsiteY9" fmla="*/ 0 h 5486400"/>
              <a:gd name="connsiteX10" fmla="*/ 5649303 w 5649303"/>
              <a:gd name="connsiteY10" fmla="*/ 0 h 5486400"/>
              <a:gd name="connsiteX11" fmla="*/ 5649303 w 5649303"/>
              <a:gd name="connsiteY11" fmla="*/ 685800 h 5486400"/>
              <a:gd name="connsiteX12" fmla="*/ 5649303 w 5649303"/>
              <a:gd name="connsiteY12" fmla="*/ 1316736 h 5486400"/>
              <a:gd name="connsiteX13" fmla="*/ 5649303 w 5649303"/>
              <a:gd name="connsiteY13" fmla="*/ 1892808 h 5486400"/>
              <a:gd name="connsiteX14" fmla="*/ 5649303 w 5649303"/>
              <a:gd name="connsiteY14" fmla="*/ 2414016 h 5486400"/>
              <a:gd name="connsiteX15" fmla="*/ 5649303 w 5649303"/>
              <a:gd name="connsiteY15" fmla="*/ 3099816 h 5486400"/>
              <a:gd name="connsiteX16" fmla="*/ 5649303 w 5649303"/>
              <a:gd name="connsiteY16" fmla="*/ 3675888 h 5486400"/>
              <a:gd name="connsiteX17" fmla="*/ 5649303 w 5649303"/>
              <a:gd name="connsiteY17" fmla="*/ 4361688 h 5486400"/>
              <a:gd name="connsiteX18" fmla="*/ 5649303 w 5649303"/>
              <a:gd name="connsiteY18" fmla="*/ 5486400 h 5486400"/>
              <a:gd name="connsiteX19" fmla="*/ 4965110 w 5649303"/>
              <a:gd name="connsiteY19" fmla="*/ 5486400 h 5486400"/>
              <a:gd name="connsiteX20" fmla="*/ 4224423 w 5649303"/>
              <a:gd name="connsiteY20" fmla="*/ 5486400 h 5486400"/>
              <a:gd name="connsiteX21" fmla="*/ 3540230 w 5649303"/>
              <a:gd name="connsiteY21" fmla="*/ 5486400 h 5486400"/>
              <a:gd name="connsiteX22" fmla="*/ 2969023 w 5649303"/>
              <a:gd name="connsiteY22" fmla="*/ 5486400 h 5486400"/>
              <a:gd name="connsiteX23" fmla="*/ 2228336 w 5649303"/>
              <a:gd name="connsiteY23" fmla="*/ 5486400 h 5486400"/>
              <a:gd name="connsiteX24" fmla="*/ 1657129 w 5649303"/>
              <a:gd name="connsiteY24" fmla="*/ 5486400 h 5486400"/>
              <a:gd name="connsiteX25" fmla="*/ 1142415 w 5649303"/>
              <a:gd name="connsiteY25" fmla="*/ 5486400 h 5486400"/>
              <a:gd name="connsiteX26" fmla="*/ 0 w 5649303"/>
              <a:gd name="connsiteY26" fmla="*/ 5486400 h 5486400"/>
              <a:gd name="connsiteX27" fmla="*/ 0 w 5649303"/>
              <a:gd name="connsiteY27" fmla="*/ 4745736 h 5486400"/>
              <a:gd name="connsiteX28" fmla="*/ 0 w 5649303"/>
              <a:gd name="connsiteY28" fmla="*/ 4005072 h 5486400"/>
              <a:gd name="connsiteX29" fmla="*/ 0 w 5649303"/>
              <a:gd name="connsiteY29" fmla="*/ 3264408 h 5486400"/>
              <a:gd name="connsiteX30" fmla="*/ 0 w 5649303"/>
              <a:gd name="connsiteY30" fmla="*/ 2523744 h 5486400"/>
              <a:gd name="connsiteX31" fmla="*/ 0 w 5649303"/>
              <a:gd name="connsiteY31" fmla="*/ 1892808 h 5486400"/>
              <a:gd name="connsiteX32" fmla="*/ 0 w 5649303"/>
              <a:gd name="connsiteY32" fmla="*/ 1371600 h 5486400"/>
              <a:gd name="connsiteX33" fmla="*/ 0 w 5649303"/>
              <a:gd name="connsiteY33" fmla="*/ 795528 h 5486400"/>
              <a:gd name="connsiteX34" fmla="*/ 0 w 5649303"/>
              <a:gd name="connsiteY3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49303" h="5486400" extrusionOk="0">
                <a:moveTo>
                  <a:pt x="0" y="0"/>
                </a:moveTo>
                <a:cubicBezTo>
                  <a:pt x="174932" y="20119"/>
                  <a:pt x="308266" y="-3796"/>
                  <a:pt x="458221" y="0"/>
                </a:cubicBezTo>
                <a:cubicBezTo>
                  <a:pt x="608176" y="3796"/>
                  <a:pt x="689066" y="-12242"/>
                  <a:pt x="916442" y="0"/>
                </a:cubicBezTo>
                <a:cubicBezTo>
                  <a:pt x="1143818" y="12242"/>
                  <a:pt x="1337293" y="27607"/>
                  <a:pt x="1544143" y="0"/>
                </a:cubicBezTo>
                <a:cubicBezTo>
                  <a:pt x="1750993" y="-27607"/>
                  <a:pt x="1923256" y="-17456"/>
                  <a:pt x="2228336" y="0"/>
                </a:cubicBezTo>
                <a:cubicBezTo>
                  <a:pt x="2533416" y="17456"/>
                  <a:pt x="2527793" y="16092"/>
                  <a:pt x="2686557" y="0"/>
                </a:cubicBezTo>
                <a:cubicBezTo>
                  <a:pt x="2845321" y="-16092"/>
                  <a:pt x="3166772" y="-27445"/>
                  <a:pt x="3370751" y="0"/>
                </a:cubicBezTo>
                <a:cubicBezTo>
                  <a:pt x="3574730" y="27445"/>
                  <a:pt x="3644455" y="-9680"/>
                  <a:pt x="3828972" y="0"/>
                </a:cubicBezTo>
                <a:cubicBezTo>
                  <a:pt x="4013489" y="9680"/>
                  <a:pt x="4109762" y="-18330"/>
                  <a:pt x="4287193" y="0"/>
                </a:cubicBezTo>
                <a:cubicBezTo>
                  <a:pt x="4464624" y="18330"/>
                  <a:pt x="4652684" y="29870"/>
                  <a:pt x="4914894" y="0"/>
                </a:cubicBezTo>
                <a:cubicBezTo>
                  <a:pt x="5177104" y="-29870"/>
                  <a:pt x="5438724" y="10730"/>
                  <a:pt x="5649303" y="0"/>
                </a:cubicBezTo>
                <a:cubicBezTo>
                  <a:pt x="5640689" y="315214"/>
                  <a:pt x="5664498" y="516362"/>
                  <a:pt x="5649303" y="685800"/>
                </a:cubicBezTo>
                <a:cubicBezTo>
                  <a:pt x="5634108" y="855238"/>
                  <a:pt x="5640015" y="1025023"/>
                  <a:pt x="5649303" y="1316736"/>
                </a:cubicBezTo>
                <a:cubicBezTo>
                  <a:pt x="5658591" y="1608449"/>
                  <a:pt x="5650153" y="1671140"/>
                  <a:pt x="5649303" y="1892808"/>
                </a:cubicBezTo>
                <a:cubicBezTo>
                  <a:pt x="5648453" y="2114476"/>
                  <a:pt x="5652412" y="2174688"/>
                  <a:pt x="5649303" y="2414016"/>
                </a:cubicBezTo>
                <a:cubicBezTo>
                  <a:pt x="5646194" y="2653344"/>
                  <a:pt x="5675956" y="2828531"/>
                  <a:pt x="5649303" y="3099816"/>
                </a:cubicBezTo>
                <a:cubicBezTo>
                  <a:pt x="5622650" y="3371101"/>
                  <a:pt x="5668847" y="3495210"/>
                  <a:pt x="5649303" y="3675888"/>
                </a:cubicBezTo>
                <a:cubicBezTo>
                  <a:pt x="5629759" y="3856566"/>
                  <a:pt x="5625684" y="4069764"/>
                  <a:pt x="5649303" y="4361688"/>
                </a:cubicBezTo>
                <a:cubicBezTo>
                  <a:pt x="5672922" y="4653612"/>
                  <a:pt x="5609297" y="5034308"/>
                  <a:pt x="5649303" y="5486400"/>
                </a:cubicBezTo>
                <a:cubicBezTo>
                  <a:pt x="5474530" y="5519366"/>
                  <a:pt x="5265836" y="5498301"/>
                  <a:pt x="4965110" y="5486400"/>
                </a:cubicBezTo>
                <a:cubicBezTo>
                  <a:pt x="4664384" y="5474499"/>
                  <a:pt x="4463390" y="5449540"/>
                  <a:pt x="4224423" y="5486400"/>
                </a:cubicBezTo>
                <a:cubicBezTo>
                  <a:pt x="3985456" y="5523260"/>
                  <a:pt x="3798530" y="5481094"/>
                  <a:pt x="3540230" y="5486400"/>
                </a:cubicBezTo>
                <a:cubicBezTo>
                  <a:pt x="3281930" y="5491706"/>
                  <a:pt x="3121921" y="5492459"/>
                  <a:pt x="2969023" y="5486400"/>
                </a:cubicBezTo>
                <a:cubicBezTo>
                  <a:pt x="2816125" y="5480341"/>
                  <a:pt x="2558835" y="5462382"/>
                  <a:pt x="2228336" y="5486400"/>
                </a:cubicBezTo>
                <a:cubicBezTo>
                  <a:pt x="1897837" y="5510418"/>
                  <a:pt x="1812344" y="5508538"/>
                  <a:pt x="1657129" y="5486400"/>
                </a:cubicBezTo>
                <a:cubicBezTo>
                  <a:pt x="1501914" y="5464262"/>
                  <a:pt x="1252615" y="5490474"/>
                  <a:pt x="1142415" y="5486400"/>
                </a:cubicBezTo>
                <a:cubicBezTo>
                  <a:pt x="1032215" y="5482326"/>
                  <a:pt x="417971" y="5513140"/>
                  <a:pt x="0" y="5486400"/>
                </a:cubicBezTo>
                <a:cubicBezTo>
                  <a:pt x="4734" y="5147471"/>
                  <a:pt x="-9529" y="4956322"/>
                  <a:pt x="0" y="4745736"/>
                </a:cubicBezTo>
                <a:cubicBezTo>
                  <a:pt x="9529" y="4535150"/>
                  <a:pt x="26486" y="4156050"/>
                  <a:pt x="0" y="4005072"/>
                </a:cubicBezTo>
                <a:cubicBezTo>
                  <a:pt x="-26486" y="3854094"/>
                  <a:pt x="25089" y="3440631"/>
                  <a:pt x="0" y="3264408"/>
                </a:cubicBezTo>
                <a:cubicBezTo>
                  <a:pt x="-25089" y="3088185"/>
                  <a:pt x="-3640" y="2875220"/>
                  <a:pt x="0" y="2523744"/>
                </a:cubicBezTo>
                <a:cubicBezTo>
                  <a:pt x="3640" y="2172268"/>
                  <a:pt x="19602" y="2053221"/>
                  <a:pt x="0" y="1892808"/>
                </a:cubicBezTo>
                <a:cubicBezTo>
                  <a:pt x="-19602" y="1732395"/>
                  <a:pt x="-10080" y="1599825"/>
                  <a:pt x="0" y="1371600"/>
                </a:cubicBezTo>
                <a:cubicBezTo>
                  <a:pt x="10080" y="1143375"/>
                  <a:pt x="26119" y="1074259"/>
                  <a:pt x="0" y="795528"/>
                </a:cubicBezTo>
                <a:cubicBezTo>
                  <a:pt x="-26119" y="516797"/>
                  <a:pt x="-14316" y="28273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666873"/>
            </a:solidFill>
            <a:extLst>
              <a:ext uri="{C807C97D-BFC1-408E-A445-0C87EB9F89A2}">
                <ask:lineSketchStyleProps xmlns:ask="http://schemas.microsoft.com/office/drawing/2018/sketchyshapes" sd="21556937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721C27-2BCA-4A8D-9139-ABEE4E06A5EB}"/>
              </a:ext>
            </a:extLst>
          </p:cNvPr>
          <p:cNvSpPr/>
          <p:nvPr/>
        </p:nvSpPr>
        <p:spPr>
          <a:xfrm>
            <a:off x="1" y="6102331"/>
            <a:ext cx="12192000" cy="76944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A8D0-001C-494D-941B-EA032575F961}"/>
              </a:ext>
            </a:extLst>
          </p:cNvPr>
          <p:cNvSpPr txBox="1"/>
          <p:nvPr/>
        </p:nvSpPr>
        <p:spPr>
          <a:xfrm>
            <a:off x="8495924" y="6109216"/>
            <a:ext cx="3696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AutoEncoder</a:t>
            </a:r>
            <a:endParaRPr kumimoji="0" lang="ko-KR" altLang="en-US" sz="44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355E6-3C43-44EC-A71E-C9FCFC45411A}"/>
              </a:ext>
            </a:extLst>
          </p:cNvPr>
          <p:cNvSpPr txBox="1"/>
          <p:nvPr/>
        </p:nvSpPr>
        <p:spPr>
          <a:xfrm>
            <a:off x="3653664" y="2956974"/>
            <a:ext cx="4884671" cy="259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AE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결과물과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Input Data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의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차의 절댓값</a:t>
            </a:r>
            <a:r>
              <a:rPr lang="en-US" altLang="ko-KR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오차 값</a:t>
            </a:r>
            <a:endParaRPr lang="en-US" altLang="ko-KR" sz="32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오차 값이 클 수록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데이터가 변칙적이라는 의미</a:t>
            </a:r>
            <a:endParaRPr kumimoji="0" lang="en-US" altLang="ko-KR" sz="32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4B0D7-4E8A-4538-858D-39A5BDF7B9E9}"/>
              </a:ext>
            </a:extLst>
          </p:cNvPr>
          <p:cNvSpPr txBox="1"/>
          <p:nvPr/>
        </p:nvSpPr>
        <p:spPr>
          <a:xfrm>
            <a:off x="5702298" y="721933"/>
            <a:ext cx="7873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>
                <a:ln w="57150">
                  <a:solidFill>
                    <a:prstClr val="black"/>
                  </a:solidFill>
                </a:ln>
                <a:solidFill>
                  <a:srgbClr val="A790B6"/>
                </a:solidFill>
                <a:effectLst>
                  <a:outerShdw dist="762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!</a:t>
            </a:r>
            <a:endParaRPr kumimoji="0" lang="ko-KR" altLang="en-US" sz="13800" b="0" i="0" u="none" strike="noStrike" kern="1200" cap="none" spc="0" normalizeH="0" baseline="0" noProof="0" dirty="0">
              <a:ln w="57150">
                <a:solidFill>
                  <a:prstClr val="black"/>
                </a:solidFill>
              </a:ln>
              <a:solidFill>
                <a:srgbClr val="A790B6"/>
              </a:solidFill>
              <a:effectLst>
                <a:outerShdw dist="76200" dir="2700000" algn="tl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46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9723</TotalTime>
  <Words>939</Words>
  <Application>Microsoft Office PowerPoint</Application>
  <PresentationFormat>와이드스크린</PresentationFormat>
  <Paragraphs>196</Paragraphs>
  <Slides>39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5" baseType="lpstr">
      <vt:lpstr>Arial</vt:lpstr>
      <vt:lpstr>맑은 고딕</vt:lpstr>
      <vt:lpstr>Wingdings</vt:lpstr>
      <vt:lpstr>S-Core Dream 8 Heavy</vt:lpstr>
      <vt:lpstr>에스코어 드림 5 Medium</vt:lpstr>
      <vt:lpstr>Cambria Math</vt:lpstr>
      <vt:lpstr>에스코어 드림 1 Thin</vt:lpstr>
      <vt:lpstr>에스코어 드림 9 Black</vt:lpstr>
      <vt:lpstr>S-Core Dream 5 Medium</vt:lpstr>
      <vt:lpstr>에스코어 드림 3 Light</vt:lpstr>
      <vt:lpstr>S-Core Dream 4 Regular</vt:lpstr>
      <vt:lpstr>에스코어 드림 6 Bold</vt:lpstr>
      <vt:lpstr>S-Core Dream 9 Black</vt:lpstr>
      <vt:lpstr>에스코어 드림 4 Regular</vt:lpstr>
      <vt:lpstr>에스코어 드림 7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crara99@outlook.kr</dc:creator>
  <cp:lastModifiedBy>crara99@outlook.kr</cp:lastModifiedBy>
  <cp:revision>17</cp:revision>
  <dcterms:created xsi:type="dcterms:W3CDTF">2021-08-11T05:48:42Z</dcterms:created>
  <dcterms:modified xsi:type="dcterms:W3CDTF">2021-08-19T08:31:42Z</dcterms:modified>
</cp:coreProperties>
</file>